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bookmarkIdSeed="5">
  <p:sldMasterIdLst>
    <p:sldMasterId id="2147483660" r:id="rId1"/>
  </p:sldMasterIdLst>
  <p:notesMasterIdLst>
    <p:notesMasterId r:id="rId24"/>
  </p:notesMasterIdLst>
  <p:sldIdLst>
    <p:sldId id="384" r:id="rId2"/>
    <p:sldId id="444" r:id="rId3"/>
    <p:sldId id="417" r:id="rId4"/>
    <p:sldId id="459" r:id="rId5"/>
    <p:sldId id="458" r:id="rId6"/>
    <p:sldId id="419" r:id="rId7"/>
    <p:sldId id="463" r:id="rId8"/>
    <p:sldId id="464" r:id="rId9"/>
    <p:sldId id="465" r:id="rId10"/>
    <p:sldId id="435" r:id="rId11"/>
    <p:sldId id="445" r:id="rId12"/>
    <p:sldId id="466" r:id="rId13"/>
    <p:sldId id="469" r:id="rId14"/>
    <p:sldId id="468" r:id="rId15"/>
    <p:sldId id="467" r:id="rId16"/>
    <p:sldId id="472" r:id="rId17"/>
    <p:sldId id="475" r:id="rId18"/>
    <p:sldId id="471" r:id="rId19"/>
    <p:sldId id="473" r:id="rId20"/>
    <p:sldId id="474" r:id="rId21"/>
    <p:sldId id="476" r:id="rId22"/>
    <p:sldId id="456"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321" userDrawn="1">
          <p15:clr>
            <a:srgbClr val="A4A3A4"/>
          </p15:clr>
        </p15:guide>
        <p15:guide id="2" pos="4316"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uper computer" initials="Sc" lastIdx="26" clrIdx="0">
    <p:extLst>
      <p:ext uri="{19B8F6BF-5375-455C-9EA6-DF929625EA0E}">
        <p15:presenceInfo xmlns:p15="http://schemas.microsoft.com/office/powerpoint/2012/main" userId="Super computer" providerId="None"/>
      </p:ext>
    </p:extLst>
  </p:cmAuthor>
  <p:cmAuthor id="2" name="Milou Vanmulken" initials="MV" lastIdx="2" clrIdx="1">
    <p:extLst>
      <p:ext uri="{19B8F6BF-5375-455C-9EA6-DF929625EA0E}">
        <p15:presenceInfo xmlns:p15="http://schemas.microsoft.com/office/powerpoint/2012/main" userId="Milou Vanmulken" providerId="None"/>
      </p:ext>
    </p:extLst>
  </p:cmAuthor>
  <p:cmAuthor id="3" name="Anna Flemming" initials="AF" lastIdx="15" clrIdx="2">
    <p:extLst>
      <p:ext uri="{19B8F6BF-5375-455C-9EA6-DF929625EA0E}">
        <p15:presenceInfo xmlns:p15="http://schemas.microsoft.com/office/powerpoint/2012/main" userId="Anna Flemming" providerId="None"/>
      </p:ext>
    </p:extLst>
  </p:cmAuthor>
  <p:cmAuthor id="4" name="Kaisa Toroskainen" initials="KT" lastIdx="4" clrIdx="3">
    <p:extLst>
      <p:ext uri="{19B8F6BF-5375-455C-9EA6-DF929625EA0E}">
        <p15:presenceInfo xmlns:p15="http://schemas.microsoft.com/office/powerpoint/2012/main" userId="Kaisa Toroskaine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79646"/>
    <a:srgbClr val="558335"/>
    <a:srgbClr val="4A6276"/>
    <a:srgbClr val="FF6F4C"/>
    <a:srgbClr val="8497B0"/>
    <a:srgbClr val="548235"/>
    <a:srgbClr val="C5E0B4"/>
    <a:srgbClr val="FFE699"/>
    <a:srgbClr val="A9D18E"/>
    <a:srgbClr val="C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894" autoAdjust="0"/>
    <p:restoredTop sz="95129" autoAdjust="0"/>
  </p:normalViewPr>
  <p:slideViewPr>
    <p:cSldViewPr snapToGrid="0" showGuides="1">
      <p:cViewPr varScale="1">
        <p:scale>
          <a:sx n="116" d="100"/>
          <a:sy n="116" d="100"/>
        </p:scale>
        <p:origin x="216" y="1368"/>
      </p:cViewPr>
      <p:guideLst>
        <p:guide orient="horz" pos="1321"/>
        <p:guide pos="4316"/>
      </p:guideLst>
    </p:cSldViewPr>
  </p:slideViewPr>
  <p:notesTextViewPr>
    <p:cViewPr>
      <p:scale>
        <a:sx n="75" d="100"/>
        <a:sy n="75" d="100"/>
      </p:scale>
      <p:origin x="0" y="0"/>
    </p:cViewPr>
  </p:notesTextViewPr>
  <p:notesViewPr>
    <p:cSldViewPr snapToGrid="0">
      <p:cViewPr varScale="1">
        <p:scale>
          <a:sx n="50" d="100"/>
          <a:sy n="50" d="100"/>
        </p:scale>
        <p:origin x="2624" y="5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C9DA524-2292-4308-813E-0B589C5FF9B0}" type="doc">
      <dgm:prSet loTypeId="urn:microsoft.com/office/officeart/2005/8/layout/vList6" loCatId="list" qsTypeId="urn:microsoft.com/office/officeart/2005/8/quickstyle/simple1" qsCatId="simple" csTypeId="urn:microsoft.com/office/officeart/2005/8/colors/colorful4" csCatId="colorful" phldr="1"/>
      <dgm:spPr/>
      <dgm:t>
        <a:bodyPr/>
        <a:lstStyle/>
        <a:p>
          <a:endParaRPr lang="en-US"/>
        </a:p>
      </dgm:t>
    </dgm:pt>
    <dgm:pt modelId="{250E896B-7E2E-4760-85F2-29ADE03DFE56}">
      <dgm:prSet/>
      <dgm:spPr/>
      <dgm:t>
        <a:bodyPr/>
        <a:lstStyle/>
        <a:p>
          <a:pPr marL="0" marR="0" indent="0" defTabSz="914400" rtl="0" eaLnBrk="1" fontAlgn="auto" latinLnBrk="0" hangingPunct="1">
            <a:lnSpc>
              <a:spcPct val="100000"/>
            </a:lnSpc>
            <a:spcBef>
              <a:spcPts val="0"/>
            </a:spcBef>
            <a:spcAft>
              <a:spcPts val="0"/>
            </a:spcAft>
            <a:buClrTx/>
            <a:buSzTx/>
            <a:buFontTx/>
            <a:buNone/>
            <a:tabLst/>
            <a:defRPr/>
          </a:pPr>
          <a:r>
            <a:rPr lang="en-US" b="1" dirty="0"/>
            <a:t>US: Dodd Frank 1504</a:t>
          </a:r>
          <a:endParaRPr lang="en-US" dirty="0"/>
        </a:p>
      </dgm:t>
    </dgm:pt>
    <dgm:pt modelId="{9BE5E81E-4475-4E02-AB89-2C00AA883309}" type="parTrans" cxnId="{AFF9D314-7500-48E3-8B4E-186A236AAB25}">
      <dgm:prSet/>
      <dgm:spPr/>
      <dgm:t>
        <a:bodyPr/>
        <a:lstStyle/>
        <a:p>
          <a:endParaRPr lang="en-US"/>
        </a:p>
      </dgm:t>
    </dgm:pt>
    <dgm:pt modelId="{16FECFDD-774A-4175-8BD2-5E7A0010AFAD}" type="sibTrans" cxnId="{AFF9D314-7500-48E3-8B4E-186A236AAB25}">
      <dgm:prSet/>
      <dgm:spPr/>
      <dgm:t>
        <a:bodyPr/>
        <a:lstStyle/>
        <a:p>
          <a:endParaRPr lang="en-US"/>
        </a:p>
      </dgm:t>
    </dgm:pt>
    <dgm:pt modelId="{A93E8A09-755A-4B6C-ADB0-73BC24F688BC}">
      <dgm:prSet/>
      <dgm:spPr/>
      <dgm:t>
        <a:bodyPr/>
        <a:lstStyle/>
        <a:p>
          <a:pPr rtl="0"/>
          <a:r>
            <a:rPr lang="en-US" b="1" dirty="0"/>
            <a:t>Canada ESTMA</a:t>
          </a:r>
        </a:p>
      </dgm:t>
    </dgm:pt>
    <dgm:pt modelId="{600FD447-75D8-487F-BE2D-BBDF86A99C3C}" type="parTrans" cxnId="{E2A9B8CA-87E2-460C-943E-88251B2DFA04}">
      <dgm:prSet/>
      <dgm:spPr/>
      <dgm:t>
        <a:bodyPr/>
        <a:lstStyle/>
        <a:p>
          <a:endParaRPr lang="en-US"/>
        </a:p>
      </dgm:t>
    </dgm:pt>
    <dgm:pt modelId="{91E27FD7-ED36-4A81-A506-B1ACE0F20910}" type="sibTrans" cxnId="{E2A9B8CA-87E2-460C-943E-88251B2DFA04}">
      <dgm:prSet/>
      <dgm:spPr/>
      <dgm:t>
        <a:bodyPr/>
        <a:lstStyle/>
        <a:p>
          <a:endParaRPr lang="en-US"/>
        </a:p>
      </dgm:t>
    </dgm:pt>
    <dgm:pt modelId="{24EDD4C5-44FA-41D6-AAEF-439F4D831206}">
      <dgm:prSet custT="1"/>
      <dgm:spPr/>
      <dgm:t>
        <a:bodyPr/>
        <a:lstStyle/>
        <a:p>
          <a:pPr rtl="0"/>
          <a:r>
            <a:rPr lang="en-US" sz="1500" b="0" dirty="0"/>
            <a:t>G8 commitment June 2013</a:t>
          </a:r>
        </a:p>
      </dgm:t>
    </dgm:pt>
    <dgm:pt modelId="{44617129-10A4-41F5-98C6-54B5D6B64566}" type="parTrans" cxnId="{2DE27CE3-29A0-4C3B-B91A-DE5E5D04F489}">
      <dgm:prSet/>
      <dgm:spPr/>
      <dgm:t>
        <a:bodyPr/>
        <a:lstStyle/>
        <a:p>
          <a:endParaRPr lang="en-US"/>
        </a:p>
      </dgm:t>
    </dgm:pt>
    <dgm:pt modelId="{5611CC6E-01BD-4ADE-8734-8BC680FB3896}" type="sibTrans" cxnId="{2DE27CE3-29A0-4C3B-B91A-DE5E5D04F489}">
      <dgm:prSet/>
      <dgm:spPr/>
      <dgm:t>
        <a:bodyPr/>
        <a:lstStyle/>
        <a:p>
          <a:endParaRPr lang="en-US"/>
        </a:p>
      </dgm:t>
    </dgm:pt>
    <dgm:pt modelId="{8D7B6CAC-4CC8-4CF6-AC6C-6BBF54A14C26}">
      <dgm:prSet custT="1"/>
      <dgm:spPr/>
      <dgm:t>
        <a:bodyPr/>
        <a:lstStyle/>
        <a:p>
          <a:pPr rtl="0"/>
          <a:r>
            <a:rPr lang="en-US" sz="1600" b="0" dirty="0"/>
            <a:t>Switzerland (draft law this week) / Ukraine…</a:t>
          </a:r>
        </a:p>
      </dgm:t>
    </dgm:pt>
    <dgm:pt modelId="{22F97051-0B0A-4187-B1A9-A8D47D2F4319}" type="parTrans" cxnId="{E9AACF30-2AB7-449E-A3F5-390DA077907F}">
      <dgm:prSet/>
      <dgm:spPr/>
      <dgm:t>
        <a:bodyPr/>
        <a:lstStyle/>
        <a:p>
          <a:endParaRPr lang="en-US"/>
        </a:p>
      </dgm:t>
    </dgm:pt>
    <dgm:pt modelId="{356B9AC1-6DBE-4397-856C-6140A7840103}" type="sibTrans" cxnId="{E9AACF30-2AB7-449E-A3F5-390DA077907F}">
      <dgm:prSet/>
      <dgm:spPr/>
      <dgm:t>
        <a:bodyPr/>
        <a:lstStyle/>
        <a:p>
          <a:endParaRPr lang="en-US"/>
        </a:p>
      </dgm:t>
    </dgm:pt>
    <dgm:pt modelId="{C2AF4C34-61C3-4B9E-8793-BCAC2B0F6F00}">
      <dgm:prSet custT="1"/>
      <dgm:spPr/>
      <dgm:t>
        <a:bodyPr/>
        <a:lstStyle/>
        <a:p>
          <a:pPr rtl="0"/>
          <a:r>
            <a:rPr lang="en-US" sz="1600" b="0" dirty="0"/>
            <a:t>Passed December 2013; in force January 2014</a:t>
          </a:r>
        </a:p>
      </dgm:t>
    </dgm:pt>
    <dgm:pt modelId="{4CD3286E-157B-4D97-8C3B-E366A0F455BD}" type="parTrans" cxnId="{3ED9892E-D346-4D8F-A46C-87995ABBB6C8}">
      <dgm:prSet/>
      <dgm:spPr/>
      <dgm:t>
        <a:bodyPr/>
        <a:lstStyle/>
        <a:p>
          <a:endParaRPr lang="en-US"/>
        </a:p>
      </dgm:t>
    </dgm:pt>
    <dgm:pt modelId="{06448720-E9F5-4FE5-A18C-425F1DC7F164}" type="sibTrans" cxnId="{3ED9892E-D346-4D8F-A46C-87995ABBB6C8}">
      <dgm:prSet/>
      <dgm:spPr/>
      <dgm:t>
        <a:bodyPr/>
        <a:lstStyle/>
        <a:p>
          <a:endParaRPr lang="en-US"/>
        </a:p>
      </dgm:t>
    </dgm:pt>
    <dgm:pt modelId="{233C5808-6F66-4054-B607-AA21C51728CB}">
      <dgm:prSet/>
      <dgm:spPr/>
      <dgm:t>
        <a:bodyPr/>
        <a:lstStyle/>
        <a:p>
          <a:pPr rtl="0"/>
          <a:r>
            <a:rPr lang="en-US" b="1" dirty="0"/>
            <a:t>Norwegian Regulation on Country By Country Reporting</a:t>
          </a:r>
          <a:endParaRPr lang="en-US" dirty="0">
            <a:solidFill>
              <a:schemeClr val="bg1"/>
            </a:solidFill>
          </a:endParaRPr>
        </a:p>
      </dgm:t>
    </dgm:pt>
    <dgm:pt modelId="{381D8C00-4BDC-4E0D-8D80-BC3604EA8876}" type="sibTrans" cxnId="{6A8A4E33-F567-4BB2-9DCE-E763CE371E6F}">
      <dgm:prSet/>
      <dgm:spPr/>
      <dgm:t>
        <a:bodyPr/>
        <a:lstStyle/>
        <a:p>
          <a:endParaRPr lang="en-US"/>
        </a:p>
      </dgm:t>
    </dgm:pt>
    <dgm:pt modelId="{95954C90-764F-424A-9CE2-7C970E67945A}" type="parTrans" cxnId="{6A8A4E33-F567-4BB2-9DCE-E763CE371E6F}">
      <dgm:prSet/>
      <dgm:spPr/>
      <dgm:t>
        <a:bodyPr/>
        <a:lstStyle/>
        <a:p>
          <a:endParaRPr lang="en-US"/>
        </a:p>
      </dgm:t>
    </dgm:pt>
    <dgm:pt modelId="{36FC13E3-3A2C-4798-8DAE-BB66AC5B3047}">
      <dgm:prSet/>
      <dgm:spPr/>
      <dgm:t>
        <a:bodyPr/>
        <a:lstStyle/>
        <a:p>
          <a:pPr rtl="0"/>
          <a:r>
            <a:rPr lang="en-US" b="1" dirty="0"/>
            <a:t>EU Accounting and Transparency Directives</a:t>
          </a:r>
          <a:endParaRPr lang="en-US" dirty="0"/>
        </a:p>
      </dgm:t>
    </dgm:pt>
    <dgm:pt modelId="{E9BB7A08-F789-4C39-9C97-B502E310EABD}" type="parTrans" cxnId="{1192C070-099C-49D5-B138-A4528ABF1FE3}">
      <dgm:prSet/>
      <dgm:spPr/>
      <dgm:t>
        <a:bodyPr/>
        <a:lstStyle/>
        <a:p>
          <a:endParaRPr lang="en-US"/>
        </a:p>
      </dgm:t>
    </dgm:pt>
    <dgm:pt modelId="{92B4BE41-A4C7-4D16-BC31-39381E0066F7}" type="sibTrans" cxnId="{1192C070-099C-49D5-B138-A4528ABF1FE3}">
      <dgm:prSet/>
      <dgm:spPr/>
      <dgm:t>
        <a:bodyPr/>
        <a:lstStyle/>
        <a:p>
          <a:endParaRPr lang="en-US"/>
        </a:p>
      </dgm:t>
    </dgm:pt>
    <dgm:pt modelId="{10F1F0CB-E9AD-4FC8-8CF0-E816B082654C}">
      <dgm:prSet custT="1"/>
      <dgm:spPr/>
      <dgm:t>
        <a:bodyPr/>
        <a:lstStyle/>
        <a:p>
          <a:pPr rtl="0"/>
          <a:r>
            <a:rPr lang="en-US" sz="1600" b="0" dirty="0"/>
            <a:t>Passed mid-2013; 28 EU countries had to transpose (implement) by mid-2015</a:t>
          </a:r>
        </a:p>
      </dgm:t>
    </dgm:pt>
    <dgm:pt modelId="{AF582DD6-47C2-4CDC-96C0-20D6F27823E7}" type="parTrans" cxnId="{06B07A94-CDA6-4543-B619-A705AECA8D7A}">
      <dgm:prSet/>
      <dgm:spPr/>
      <dgm:t>
        <a:bodyPr/>
        <a:lstStyle/>
        <a:p>
          <a:endParaRPr lang="en-US"/>
        </a:p>
      </dgm:t>
    </dgm:pt>
    <dgm:pt modelId="{9B63C3BB-6690-4096-899D-4F499DB8AE01}" type="sibTrans" cxnId="{06B07A94-CDA6-4543-B619-A705AECA8D7A}">
      <dgm:prSet/>
      <dgm:spPr/>
      <dgm:t>
        <a:bodyPr/>
        <a:lstStyle/>
        <a:p>
          <a:endParaRPr lang="en-US"/>
        </a:p>
      </dgm:t>
    </dgm:pt>
    <dgm:pt modelId="{868A6B24-89E4-4C8E-A2DB-DECD3DA66B62}">
      <dgm:prSet custT="1"/>
      <dgm:spPr/>
      <dgm:t>
        <a:bodyPr/>
        <a:lstStyle/>
        <a:p>
          <a:pPr marL="0" marR="0" indent="0" defTabSz="914400" rtl="0" eaLnBrk="1" fontAlgn="auto" latinLnBrk="0" hangingPunct="1">
            <a:lnSpc>
              <a:spcPct val="100000"/>
            </a:lnSpc>
            <a:spcBef>
              <a:spcPts val="0"/>
            </a:spcBef>
            <a:spcAft>
              <a:spcPts val="0"/>
            </a:spcAft>
            <a:buClrTx/>
            <a:buSzTx/>
            <a:buFontTx/>
            <a:buNone/>
            <a:tabLst/>
            <a:defRPr/>
          </a:pPr>
          <a:r>
            <a:rPr lang="en-US" sz="1600" b="0" dirty="0"/>
            <a:t>Payment disclosure by US-listed oil, gas, and mining companies at project level</a:t>
          </a:r>
        </a:p>
        <a:p>
          <a:pPr marL="0" marR="0" indent="0" defTabSz="914400" rtl="0" eaLnBrk="1" fontAlgn="auto" latinLnBrk="0" hangingPunct="1">
            <a:lnSpc>
              <a:spcPct val="100000"/>
            </a:lnSpc>
            <a:spcBef>
              <a:spcPts val="0"/>
            </a:spcBef>
            <a:spcAft>
              <a:spcPts val="0"/>
            </a:spcAft>
            <a:buClrTx/>
            <a:buSzTx/>
            <a:buFontTx/>
            <a:buNone/>
            <a:tabLst/>
            <a:defRPr/>
          </a:pPr>
          <a:endParaRPr lang="en-US" sz="1800" dirty="0"/>
        </a:p>
      </dgm:t>
    </dgm:pt>
    <dgm:pt modelId="{F7843BC0-E050-4529-AC9F-60DD47327E08}" type="parTrans" cxnId="{F6CB6023-CE59-40D4-918E-1D92328088D5}">
      <dgm:prSet/>
      <dgm:spPr/>
      <dgm:t>
        <a:bodyPr/>
        <a:lstStyle/>
        <a:p>
          <a:endParaRPr lang="en-GB"/>
        </a:p>
      </dgm:t>
    </dgm:pt>
    <dgm:pt modelId="{1B8CE7CA-81D2-4E4A-A69F-332D00D70524}" type="sibTrans" cxnId="{F6CB6023-CE59-40D4-918E-1D92328088D5}">
      <dgm:prSet/>
      <dgm:spPr/>
      <dgm:t>
        <a:bodyPr/>
        <a:lstStyle/>
        <a:p>
          <a:endParaRPr lang="en-GB"/>
        </a:p>
      </dgm:t>
    </dgm:pt>
    <dgm:pt modelId="{330717F5-8AA3-4715-88D7-4A77DDE9A5EC}">
      <dgm:prSet custT="1"/>
      <dgm:spPr/>
      <dgm:t>
        <a:bodyPr/>
        <a:lstStyle/>
        <a:p>
          <a:pPr rtl="0"/>
          <a:r>
            <a:rPr lang="en-US" sz="1600" b="0" dirty="0"/>
            <a:t>Consistent with 1504; also includes large private companies and logging companies / Approx. 150 companies</a:t>
          </a:r>
        </a:p>
      </dgm:t>
    </dgm:pt>
    <dgm:pt modelId="{0D8ADCDF-9D0E-485D-A63B-9B436DFA69DB}" type="parTrans" cxnId="{3EC6F647-F50F-4B05-A9A4-605DE3A2022F}">
      <dgm:prSet/>
      <dgm:spPr/>
      <dgm:t>
        <a:bodyPr/>
        <a:lstStyle/>
        <a:p>
          <a:endParaRPr lang="en-GB"/>
        </a:p>
      </dgm:t>
    </dgm:pt>
    <dgm:pt modelId="{0671EF30-67CE-48B6-9F7A-A81F3239B6F3}" type="sibTrans" cxnId="{3EC6F647-F50F-4B05-A9A4-605DE3A2022F}">
      <dgm:prSet/>
      <dgm:spPr/>
      <dgm:t>
        <a:bodyPr/>
        <a:lstStyle/>
        <a:p>
          <a:endParaRPr lang="en-GB"/>
        </a:p>
      </dgm:t>
    </dgm:pt>
    <dgm:pt modelId="{CD7769F5-A01B-4B35-AC1B-673AA9FF6816}">
      <dgm:prSet custT="1"/>
      <dgm:spPr/>
      <dgm:t>
        <a:bodyPr/>
        <a:lstStyle/>
        <a:p>
          <a:pPr rtl="0"/>
          <a:r>
            <a:rPr lang="en-US" sz="1500" b="0" dirty="0"/>
            <a:t>Extractive Sector Transparency Measures Act (private and listed companies)</a:t>
          </a:r>
        </a:p>
      </dgm:t>
    </dgm:pt>
    <dgm:pt modelId="{DE8D7905-1B6A-40B0-ADF8-11B5CA92FC86}" type="parTrans" cxnId="{C3974303-9E61-4A34-92FC-7981B1C1812B}">
      <dgm:prSet/>
      <dgm:spPr/>
      <dgm:t>
        <a:bodyPr/>
        <a:lstStyle/>
        <a:p>
          <a:endParaRPr lang="en-GB"/>
        </a:p>
      </dgm:t>
    </dgm:pt>
    <dgm:pt modelId="{C4D24E02-C94F-4321-9D3A-B7441BAD8D77}" type="sibTrans" cxnId="{C3974303-9E61-4A34-92FC-7981B1C1812B}">
      <dgm:prSet/>
      <dgm:spPr/>
      <dgm:t>
        <a:bodyPr/>
        <a:lstStyle/>
        <a:p>
          <a:endParaRPr lang="en-GB"/>
        </a:p>
      </dgm:t>
    </dgm:pt>
    <dgm:pt modelId="{1DC4695E-FC65-4EB2-BB22-0361BB8DBBC2}">
      <dgm:prSet custT="1"/>
      <dgm:spPr/>
      <dgm:t>
        <a:bodyPr/>
        <a:lstStyle/>
        <a:p>
          <a:pPr rtl="0"/>
          <a:r>
            <a:rPr lang="en-US" sz="1500" b="0" dirty="0"/>
            <a:t>Legislation Dec 2014; in force June 2015</a:t>
          </a:r>
        </a:p>
      </dgm:t>
    </dgm:pt>
    <dgm:pt modelId="{8155FAD9-47BB-4738-B709-0FC53B99EE0A}" type="parTrans" cxnId="{3D14C402-F2A8-4E4A-BBAE-1B7D79D72588}">
      <dgm:prSet/>
      <dgm:spPr/>
      <dgm:t>
        <a:bodyPr/>
        <a:lstStyle/>
        <a:p>
          <a:endParaRPr lang="en-GB"/>
        </a:p>
      </dgm:t>
    </dgm:pt>
    <dgm:pt modelId="{C18727AB-D71D-4E3E-89CA-89B4462792B5}" type="sibTrans" cxnId="{3D14C402-F2A8-4E4A-BBAE-1B7D79D72588}">
      <dgm:prSet/>
      <dgm:spPr/>
      <dgm:t>
        <a:bodyPr/>
        <a:lstStyle/>
        <a:p>
          <a:endParaRPr lang="en-GB"/>
        </a:p>
      </dgm:t>
    </dgm:pt>
    <dgm:pt modelId="{0EA24569-30A0-45BA-B2BF-3ED649347DAE}">
      <dgm:prSet custT="1"/>
      <dgm:spPr/>
      <dgm:t>
        <a:bodyPr/>
        <a:lstStyle/>
        <a:p>
          <a:pPr rtl="0"/>
          <a:r>
            <a:rPr lang="en-US" sz="1600" b="0" dirty="0"/>
            <a:t>Consistent with 1504/EU Directives</a:t>
          </a:r>
        </a:p>
      </dgm:t>
    </dgm:pt>
    <dgm:pt modelId="{313A3AD7-C625-46CD-A9A8-99498E4701A6}" type="parTrans" cxnId="{48FF65F1-6439-4EC7-B20B-333DAA307152}">
      <dgm:prSet/>
      <dgm:spPr/>
      <dgm:t>
        <a:bodyPr/>
        <a:lstStyle/>
        <a:p>
          <a:endParaRPr lang="en-US"/>
        </a:p>
      </dgm:t>
    </dgm:pt>
    <dgm:pt modelId="{4E37F00B-3BE4-4500-BE97-AEE3250AEC52}" type="sibTrans" cxnId="{48FF65F1-6439-4EC7-B20B-333DAA307152}">
      <dgm:prSet/>
      <dgm:spPr/>
      <dgm:t>
        <a:bodyPr/>
        <a:lstStyle/>
        <a:p>
          <a:endParaRPr lang="en-US"/>
        </a:p>
      </dgm:t>
    </dgm:pt>
    <dgm:pt modelId="{C50FC70F-A418-47A7-B839-E5CC319C714F}">
      <dgm:prSet custT="1"/>
      <dgm:spPr/>
      <dgm:t>
        <a:bodyPr/>
        <a:lstStyle/>
        <a:p>
          <a:pPr rtl="0"/>
          <a:r>
            <a:rPr lang="en-US" sz="1600" b="0" dirty="0"/>
            <a:t>Goes further: all subsidiaries, revenue, cost, investments</a:t>
          </a:r>
        </a:p>
      </dgm:t>
    </dgm:pt>
    <dgm:pt modelId="{6BA2E16E-4296-408D-AD93-4BCD66822025}" type="parTrans" cxnId="{20E99D12-2FF6-4B6A-A66F-D254C0350ACB}">
      <dgm:prSet/>
      <dgm:spPr/>
      <dgm:t>
        <a:bodyPr/>
        <a:lstStyle/>
        <a:p>
          <a:endParaRPr lang="en-US"/>
        </a:p>
      </dgm:t>
    </dgm:pt>
    <dgm:pt modelId="{C2617DE4-5375-49A9-BD79-98D4FAB7CF46}" type="sibTrans" cxnId="{20E99D12-2FF6-4B6A-A66F-D254C0350ACB}">
      <dgm:prSet/>
      <dgm:spPr/>
      <dgm:t>
        <a:bodyPr/>
        <a:lstStyle/>
        <a:p>
          <a:endParaRPr lang="en-US"/>
        </a:p>
      </dgm:t>
    </dgm:pt>
    <dgm:pt modelId="{68B84E96-593D-4EAC-974E-00FEF8C40A2C}">
      <dgm:prSet custT="1"/>
      <dgm:spPr/>
      <dgm:t>
        <a:bodyPr/>
        <a:lstStyle/>
        <a:p>
          <a:pPr rtl="0"/>
          <a:r>
            <a:rPr lang="en-US" sz="1600" b="0" dirty="0"/>
            <a:t>Australia – </a:t>
          </a:r>
          <a:r>
            <a:rPr lang="en-US" sz="1600" b="0" dirty="0" err="1"/>
            <a:t>Labour</a:t>
          </a:r>
          <a:r>
            <a:rPr lang="en-US" sz="1600" b="0" dirty="0"/>
            <a:t> Party commitment. General election?</a:t>
          </a:r>
        </a:p>
      </dgm:t>
    </dgm:pt>
    <dgm:pt modelId="{438DE584-950E-4058-AF9A-B44F86F3B74F}" type="parTrans" cxnId="{D5F342D7-39EE-4C26-AC9F-372680C516F0}">
      <dgm:prSet/>
      <dgm:spPr/>
      <dgm:t>
        <a:bodyPr/>
        <a:lstStyle/>
        <a:p>
          <a:endParaRPr lang="en-US"/>
        </a:p>
      </dgm:t>
    </dgm:pt>
    <dgm:pt modelId="{8F0461D0-B7A5-4607-928B-A5D57DBDF5B2}" type="sibTrans" cxnId="{D5F342D7-39EE-4C26-AC9F-372680C516F0}">
      <dgm:prSet/>
      <dgm:spPr/>
      <dgm:t>
        <a:bodyPr/>
        <a:lstStyle/>
        <a:p>
          <a:endParaRPr lang="en-US"/>
        </a:p>
      </dgm:t>
    </dgm:pt>
    <dgm:pt modelId="{DE6B6063-F352-477B-99D4-CEE2AE313258}">
      <dgm:prSet custT="1"/>
      <dgm:spPr/>
      <dgm:t>
        <a:bodyPr/>
        <a:lstStyle/>
        <a:p>
          <a:pPr rtl="0"/>
          <a:r>
            <a:rPr lang="en-US" sz="1600" b="0" dirty="0"/>
            <a:t>BRICS/MINT and other major economies?</a:t>
          </a:r>
        </a:p>
      </dgm:t>
    </dgm:pt>
    <dgm:pt modelId="{00D20C58-CF6F-428C-B98B-58C6E285429A}" type="parTrans" cxnId="{5BA0870A-C130-4C75-9D40-D90C76FE61CC}">
      <dgm:prSet/>
      <dgm:spPr/>
      <dgm:t>
        <a:bodyPr/>
        <a:lstStyle/>
        <a:p>
          <a:endParaRPr lang="en-US"/>
        </a:p>
      </dgm:t>
    </dgm:pt>
    <dgm:pt modelId="{40AD8BA0-BD48-4FE4-BD27-46B538E3A5FA}" type="sibTrans" cxnId="{5BA0870A-C130-4C75-9D40-D90C76FE61CC}">
      <dgm:prSet/>
      <dgm:spPr/>
      <dgm:t>
        <a:bodyPr/>
        <a:lstStyle/>
        <a:p>
          <a:endParaRPr lang="en-US"/>
        </a:p>
      </dgm:t>
    </dgm:pt>
    <dgm:pt modelId="{E7E945AE-9F64-44B8-9B9E-3D1FA14579B6}">
      <dgm:prSet custT="1"/>
      <dgm:spPr/>
      <dgm:t>
        <a:bodyPr/>
        <a:lstStyle/>
        <a:p>
          <a:pPr marL="0" marR="0" indent="0" defTabSz="914400" rtl="0" eaLnBrk="1" fontAlgn="auto" latinLnBrk="0" hangingPunct="1">
            <a:lnSpc>
              <a:spcPct val="100000"/>
            </a:lnSpc>
            <a:spcBef>
              <a:spcPts val="0"/>
            </a:spcBef>
            <a:spcAft>
              <a:spcPts val="0"/>
            </a:spcAft>
            <a:buClrTx/>
            <a:buSzTx/>
            <a:buFontTx/>
            <a:buNone/>
            <a:tabLst/>
            <a:defRPr/>
          </a:pPr>
          <a:r>
            <a:rPr lang="en-US" sz="1600" b="0" dirty="0"/>
            <a:t>Passed June 2010; initial 2012 SEC rules vacated, 2016 rules disapproved </a:t>
          </a:r>
        </a:p>
      </dgm:t>
    </dgm:pt>
    <dgm:pt modelId="{5DD7DFCF-6926-4B7A-9274-2634F1122048}" type="sibTrans" cxnId="{C3F9B3ED-C601-4825-8160-E6619123E08E}">
      <dgm:prSet/>
      <dgm:spPr/>
      <dgm:t>
        <a:bodyPr/>
        <a:lstStyle/>
        <a:p>
          <a:endParaRPr lang="en-US"/>
        </a:p>
      </dgm:t>
    </dgm:pt>
    <dgm:pt modelId="{59140841-9BCF-444C-860E-222F9FCE958E}" type="parTrans" cxnId="{C3F9B3ED-C601-4825-8160-E6619123E08E}">
      <dgm:prSet/>
      <dgm:spPr/>
      <dgm:t>
        <a:bodyPr/>
        <a:lstStyle/>
        <a:p>
          <a:endParaRPr lang="en-US"/>
        </a:p>
      </dgm:t>
    </dgm:pt>
    <dgm:pt modelId="{2C05C2B7-495A-486C-9BEF-C21B3B9C0CB3}">
      <dgm:prSet custT="1"/>
      <dgm:spPr/>
      <dgm:t>
        <a:bodyPr/>
        <a:lstStyle/>
        <a:p>
          <a:pPr rtl="0"/>
          <a:endParaRPr lang="en-US" sz="1500" b="0" dirty="0"/>
        </a:p>
      </dgm:t>
    </dgm:pt>
    <dgm:pt modelId="{DF5CC085-EE0E-4321-8DC2-D6E7A11C3A22}" type="parTrans" cxnId="{F404267B-0F89-4AC2-814E-1FEBE8E92F14}">
      <dgm:prSet/>
      <dgm:spPr/>
      <dgm:t>
        <a:bodyPr/>
        <a:lstStyle/>
        <a:p>
          <a:endParaRPr lang="en-US"/>
        </a:p>
      </dgm:t>
    </dgm:pt>
    <dgm:pt modelId="{4C555F23-F38C-4908-A8A1-422A6894F259}" type="sibTrans" cxnId="{F404267B-0F89-4AC2-814E-1FEBE8E92F14}">
      <dgm:prSet/>
      <dgm:spPr/>
      <dgm:t>
        <a:bodyPr/>
        <a:lstStyle/>
        <a:p>
          <a:endParaRPr lang="en-US"/>
        </a:p>
      </dgm:t>
    </dgm:pt>
    <dgm:pt modelId="{EA45642E-4334-4E29-A2A8-1DA5B9EF4E65}">
      <dgm:prSet custT="1"/>
      <dgm:spPr/>
      <dgm:t>
        <a:bodyPr/>
        <a:lstStyle/>
        <a:p>
          <a:pPr rtl="0"/>
          <a:r>
            <a:rPr lang="en-GB" sz="1500" b="0" dirty="0"/>
            <a:t>Approximately 400 reports</a:t>
          </a:r>
          <a:endParaRPr lang="en-US" sz="1500" b="0" dirty="0"/>
        </a:p>
      </dgm:t>
    </dgm:pt>
    <dgm:pt modelId="{BF5F00C6-F6D1-4C07-AA44-94282171B312}" type="parTrans" cxnId="{823A38A4-3F4F-4244-8D0E-37714F1F0D34}">
      <dgm:prSet/>
      <dgm:spPr/>
      <dgm:t>
        <a:bodyPr/>
        <a:lstStyle/>
        <a:p>
          <a:endParaRPr lang="en-US"/>
        </a:p>
      </dgm:t>
    </dgm:pt>
    <dgm:pt modelId="{0458F78A-5F8C-410D-B6D6-26211535E3E8}" type="sibTrans" cxnId="{823A38A4-3F4F-4244-8D0E-37714F1F0D34}">
      <dgm:prSet/>
      <dgm:spPr/>
      <dgm:t>
        <a:bodyPr/>
        <a:lstStyle/>
        <a:p>
          <a:endParaRPr lang="en-US"/>
        </a:p>
      </dgm:t>
    </dgm:pt>
    <dgm:pt modelId="{6A083F77-6C0C-488B-980C-894ED296C807}">
      <dgm:prSet/>
      <dgm:spPr/>
      <dgm:t>
        <a:bodyPr/>
        <a:lstStyle/>
        <a:p>
          <a:pPr rtl="0"/>
          <a:r>
            <a:rPr lang="en-US" b="1" dirty="0"/>
            <a:t>Going global…?</a:t>
          </a:r>
        </a:p>
      </dgm:t>
    </dgm:pt>
    <dgm:pt modelId="{14948D6D-4B90-4E94-A0AD-2FB665BEA5EA}" type="sibTrans" cxnId="{58E2457F-BBCC-466D-8F4A-C1779F1B5F57}">
      <dgm:prSet/>
      <dgm:spPr/>
      <dgm:t>
        <a:bodyPr/>
        <a:lstStyle/>
        <a:p>
          <a:endParaRPr lang="en-US"/>
        </a:p>
      </dgm:t>
    </dgm:pt>
    <dgm:pt modelId="{65D509A9-C125-4FDD-9EBD-3D0C0732FA3D}" type="parTrans" cxnId="{58E2457F-BBCC-466D-8F4A-C1779F1B5F57}">
      <dgm:prSet/>
      <dgm:spPr/>
      <dgm:t>
        <a:bodyPr/>
        <a:lstStyle/>
        <a:p>
          <a:endParaRPr lang="en-US"/>
        </a:p>
      </dgm:t>
    </dgm:pt>
    <dgm:pt modelId="{483554C2-4414-46B7-BE98-9CD40D21A863}">
      <dgm:prSet custT="1"/>
      <dgm:spPr/>
      <dgm:t>
        <a:bodyPr/>
        <a:lstStyle/>
        <a:p>
          <a:pPr marL="0" marR="0" indent="0" defTabSz="914400" rtl="0" eaLnBrk="1" fontAlgn="auto" latinLnBrk="0" hangingPunct="1">
            <a:lnSpc>
              <a:spcPct val="100000"/>
            </a:lnSpc>
            <a:spcBef>
              <a:spcPts val="0"/>
            </a:spcBef>
            <a:spcAft>
              <a:spcPts val="0"/>
            </a:spcAft>
            <a:buClrTx/>
            <a:buSzTx/>
            <a:buFontTx/>
            <a:buNone/>
            <a:tabLst/>
            <a:defRPr/>
          </a:pPr>
          <a:r>
            <a:rPr lang="en-US" sz="1800" dirty="0"/>
            <a:t>New rules due by Feb 2018; also repeal Bill in Congress</a:t>
          </a:r>
        </a:p>
      </dgm:t>
    </dgm:pt>
    <dgm:pt modelId="{A38D66DC-4CC1-47E2-B99A-631AF4EFF38C}" type="parTrans" cxnId="{1FFA7AF2-BCC3-46C8-8039-478C9A1ED9CC}">
      <dgm:prSet/>
      <dgm:spPr/>
      <dgm:t>
        <a:bodyPr/>
        <a:lstStyle/>
        <a:p>
          <a:endParaRPr lang="en-US"/>
        </a:p>
      </dgm:t>
    </dgm:pt>
    <dgm:pt modelId="{3D6D20CD-61CD-441B-8EAF-80CEE82A5637}" type="sibTrans" cxnId="{1FFA7AF2-BCC3-46C8-8039-478C9A1ED9CC}">
      <dgm:prSet/>
      <dgm:spPr/>
      <dgm:t>
        <a:bodyPr/>
        <a:lstStyle/>
        <a:p>
          <a:endParaRPr lang="en-US"/>
        </a:p>
      </dgm:t>
    </dgm:pt>
    <dgm:pt modelId="{879293DD-59D4-4182-9783-EC3E9DE737FE}" type="pres">
      <dgm:prSet presAssocID="{BC9DA524-2292-4308-813E-0B589C5FF9B0}" presName="Name0" presStyleCnt="0">
        <dgm:presLayoutVars>
          <dgm:dir/>
          <dgm:animLvl val="lvl"/>
          <dgm:resizeHandles/>
        </dgm:presLayoutVars>
      </dgm:prSet>
      <dgm:spPr/>
    </dgm:pt>
    <dgm:pt modelId="{88DF04D8-3889-45CD-A578-5FB38CFD263C}" type="pres">
      <dgm:prSet presAssocID="{250E896B-7E2E-4760-85F2-29ADE03DFE56}" presName="linNode" presStyleCnt="0"/>
      <dgm:spPr/>
    </dgm:pt>
    <dgm:pt modelId="{5E467BC8-90AB-48CB-84B1-6439BCE582AD}" type="pres">
      <dgm:prSet presAssocID="{250E896B-7E2E-4760-85F2-29ADE03DFE56}" presName="parentShp" presStyleLbl="node1" presStyleIdx="0" presStyleCnt="5" custScaleX="80409" custLinFactNeighborY="12822">
        <dgm:presLayoutVars>
          <dgm:bulletEnabled val="1"/>
        </dgm:presLayoutVars>
      </dgm:prSet>
      <dgm:spPr/>
    </dgm:pt>
    <dgm:pt modelId="{2E06DF4B-B7D3-4D3B-81C0-0DBA6881364D}" type="pres">
      <dgm:prSet presAssocID="{250E896B-7E2E-4760-85F2-29ADE03DFE56}" presName="childShp" presStyleLbl="bgAccFollowNode1" presStyleIdx="0" presStyleCnt="5" custScaleX="133596" custScaleY="110144" custLinFactNeighborX="-189" custLinFactNeighborY="16671">
        <dgm:presLayoutVars>
          <dgm:bulletEnabled val="1"/>
        </dgm:presLayoutVars>
      </dgm:prSet>
      <dgm:spPr/>
    </dgm:pt>
    <dgm:pt modelId="{021A5524-B909-4008-AB8C-892A7C1D36BD}" type="pres">
      <dgm:prSet presAssocID="{16FECFDD-774A-4175-8BD2-5E7A0010AFAD}" presName="spacing" presStyleCnt="0"/>
      <dgm:spPr/>
    </dgm:pt>
    <dgm:pt modelId="{8CF538FC-F9B8-4197-AD85-1F289DBF9715}" type="pres">
      <dgm:prSet presAssocID="{36FC13E3-3A2C-4798-8DAE-BB66AC5B3047}" presName="linNode" presStyleCnt="0"/>
      <dgm:spPr/>
    </dgm:pt>
    <dgm:pt modelId="{E14B2ACE-E5AB-41C8-82C2-2F67825CF1A7}" type="pres">
      <dgm:prSet presAssocID="{36FC13E3-3A2C-4798-8DAE-BB66AC5B3047}" presName="parentShp" presStyleLbl="node1" presStyleIdx="1" presStyleCnt="5" custScaleX="94918">
        <dgm:presLayoutVars>
          <dgm:bulletEnabled val="1"/>
        </dgm:presLayoutVars>
      </dgm:prSet>
      <dgm:spPr/>
    </dgm:pt>
    <dgm:pt modelId="{0C975CAD-7FAC-475F-9620-1DA4E61BE817}" type="pres">
      <dgm:prSet presAssocID="{36FC13E3-3A2C-4798-8DAE-BB66AC5B3047}" presName="childShp" presStyleLbl="bgAccFollowNode1" presStyleIdx="1" presStyleCnt="5" custScaleX="119892">
        <dgm:presLayoutVars>
          <dgm:bulletEnabled val="1"/>
        </dgm:presLayoutVars>
      </dgm:prSet>
      <dgm:spPr/>
    </dgm:pt>
    <dgm:pt modelId="{4663C67F-B994-4DB7-97FF-6B4C326AD327}" type="pres">
      <dgm:prSet presAssocID="{92B4BE41-A4C7-4D16-BC31-39381E0066F7}" presName="spacing" presStyleCnt="0"/>
      <dgm:spPr/>
    </dgm:pt>
    <dgm:pt modelId="{05B4BA0C-FC2F-4013-8126-259EBFE0915C}" type="pres">
      <dgm:prSet presAssocID="{233C5808-6F66-4054-B607-AA21C51728CB}" presName="linNode" presStyleCnt="0"/>
      <dgm:spPr/>
    </dgm:pt>
    <dgm:pt modelId="{5FFB9F79-7E90-4EED-BFA9-F41DDB75FD5C}" type="pres">
      <dgm:prSet presAssocID="{233C5808-6F66-4054-B607-AA21C51728CB}" presName="parentShp" presStyleLbl="node1" presStyleIdx="2" presStyleCnt="5" custLinFactNeighborY="-7327">
        <dgm:presLayoutVars>
          <dgm:bulletEnabled val="1"/>
        </dgm:presLayoutVars>
      </dgm:prSet>
      <dgm:spPr/>
    </dgm:pt>
    <dgm:pt modelId="{19EE50E0-8DE5-41CF-88E2-26F8FCD747AC}" type="pres">
      <dgm:prSet presAssocID="{233C5808-6F66-4054-B607-AA21C51728CB}" presName="childShp" presStyleLbl="bgAccFollowNode1" presStyleIdx="2" presStyleCnt="5" custLinFactNeighborY="-7327">
        <dgm:presLayoutVars>
          <dgm:bulletEnabled val="1"/>
        </dgm:presLayoutVars>
      </dgm:prSet>
      <dgm:spPr/>
    </dgm:pt>
    <dgm:pt modelId="{12BC4CB5-DE96-49FA-8267-EFC6B88A8D4C}" type="pres">
      <dgm:prSet presAssocID="{381D8C00-4BDC-4E0D-8D80-BC3604EA8876}" presName="spacing" presStyleCnt="0"/>
      <dgm:spPr/>
    </dgm:pt>
    <dgm:pt modelId="{90517B26-DFA5-4121-8675-B4FF6C9155B9}" type="pres">
      <dgm:prSet presAssocID="{A93E8A09-755A-4B6C-ADB0-73BC24F688BC}" presName="linNode" presStyleCnt="0"/>
      <dgm:spPr/>
    </dgm:pt>
    <dgm:pt modelId="{DBCC92EA-4A91-45F0-A668-2A022BD59E14}" type="pres">
      <dgm:prSet presAssocID="{A93E8A09-755A-4B6C-ADB0-73BC24F688BC}" presName="parentShp" presStyleLbl="node1" presStyleIdx="3" presStyleCnt="5" custLinFactNeighborY="-30570">
        <dgm:presLayoutVars>
          <dgm:bulletEnabled val="1"/>
        </dgm:presLayoutVars>
      </dgm:prSet>
      <dgm:spPr/>
    </dgm:pt>
    <dgm:pt modelId="{6293D072-7253-40FA-A14C-8830C20194CC}" type="pres">
      <dgm:prSet presAssocID="{A93E8A09-755A-4B6C-ADB0-73BC24F688BC}" presName="childShp" presStyleLbl="bgAccFollowNode1" presStyleIdx="3" presStyleCnt="5" custScaleX="166872" custScaleY="132523" custLinFactNeighborX="188" custLinFactNeighborY="-28036">
        <dgm:presLayoutVars>
          <dgm:bulletEnabled val="1"/>
        </dgm:presLayoutVars>
      </dgm:prSet>
      <dgm:spPr/>
    </dgm:pt>
    <dgm:pt modelId="{AA10C826-29A9-44C5-8221-FADDB41354E9}" type="pres">
      <dgm:prSet presAssocID="{91E27FD7-ED36-4A81-A506-B1ACE0F20910}" presName="spacing" presStyleCnt="0"/>
      <dgm:spPr/>
    </dgm:pt>
    <dgm:pt modelId="{17E34F7B-F81E-44B0-A79C-DE904BE33F6F}" type="pres">
      <dgm:prSet presAssocID="{6A083F77-6C0C-488B-980C-894ED296C807}" presName="linNode" presStyleCnt="0"/>
      <dgm:spPr/>
    </dgm:pt>
    <dgm:pt modelId="{B892433A-367C-4809-BD6F-14012E951EB2}" type="pres">
      <dgm:prSet presAssocID="{6A083F77-6C0C-488B-980C-894ED296C807}" presName="parentShp" presStyleLbl="node1" presStyleIdx="4" presStyleCnt="5" custLinFactNeighborY="-53743">
        <dgm:presLayoutVars>
          <dgm:bulletEnabled val="1"/>
        </dgm:presLayoutVars>
      </dgm:prSet>
      <dgm:spPr/>
    </dgm:pt>
    <dgm:pt modelId="{C1F7C738-7555-41E7-87BA-0C1614456939}" type="pres">
      <dgm:prSet presAssocID="{6A083F77-6C0C-488B-980C-894ED296C807}" presName="childShp" presStyleLbl="bgAccFollowNode1" presStyleIdx="4" presStyleCnt="5" custLinFactNeighborY="-51610">
        <dgm:presLayoutVars>
          <dgm:bulletEnabled val="1"/>
        </dgm:presLayoutVars>
      </dgm:prSet>
      <dgm:spPr/>
    </dgm:pt>
  </dgm:ptLst>
  <dgm:cxnLst>
    <dgm:cxn modelId="{3D14C402-F2A8-4E4A-BBAE-1B7D79D72588}" srcId="{A93E8A09-755A-4B6C-ADB0-73BC24F688BC}" destId="{1DC4695E-FC65-4EB2-BB22-0361BB8DBBC2}" srcOrd="2" destOrd="0" parTransId="{8155FAD9-47BB-4738-B709-0FC53B99EE0A}" sibTransId="{C18727AB-D71D-4E3E-89CA-89B4462792B5}"/>
    <dgm:cxn modelId="{C3974303-9E61-4A34-92FC-7981B1C1812B}" srcId="{A93E8A09-755A-4B6C-ADB0-73BC24F688BC}" destId="{CD7769F5-A01B-4B35-AC1B-673AA9FF6816}" srcOrd="1" destOrd="0" parTransId="{DE8D7905-1B6A-40B0-ADF8-11B5CA92FC86}" sibTransId="{C4D24E02-C94F-4321-9D3A-B7441BAD8D77}"/>
    <dgm:cxn modelId="{5BA0870A-C130-4C75-9D40-D90C76FE61CC}" srcId="{6A083F77-6C0C-488B-980C-894ED296C807}" destId="{DE6B6063-F352-477B-99D4-CEE2AE313258}" srcOrd="2" destOrd="0" parTransId="{00D20C58-CF6F-428C-B98B-58C6E285429A}" sibTransId="{40AD8BA0-BD48-4FE4-BD27-46B538E3A5FA}"/>
    <dgm:cxn modelId="{20E99D12-2FF6-4B6A-A66F-D254C0350ACB}" srcId="{233C5808-6F66-4054-B607-AA21C51728CB}" destId="{C50FC70F-A418-47A7-B839-E5CC319C714F}" srcOrd="2" destOrd="0" parTransId="{6BA2E16E-4296-408D-AD93-4BCD66822025}" sibTransId="{C2617DE4-5375-49A9-BD79-98D4FAB7CF46}"/>
    <dgm:cxn modelId="{AFF9D314-7500-48E3-8B4E-186A236AAB25}" srcId="{BC9DA524-2292-4308-813E-0B589C5FF9B0}" destId="{250E896B-7E2E-4760-85F2-29ADE03DFE56}" srcOrd="0" destOrd="0" parTransId="{9BE5E81E-4475-4E02-AB89-2C00AA883309}" sibTransId="{16FECFDD-774A-4175-8BD2-5E7A0010AFAD}"/>
    <dgm:cxn modelId="{ACC8FA1A-E670-41BC-AD60-28D4593FC948}" type="presOf" srcId="{CD7769F5-A01B-4B35-AC1B-673AA9FF6816}" destId="{6293D072-7253-40FA-A14C-8830C20194CC}" srcOrd="0" destOrd="1" presId="urn:microsoft.com/office/officeart/2005/8/layout/vList6"/>
    <dgm:cxn modelId="{F6CB6023-CE59-40D4-918E-1D92328088D5}" srcId="{250E896B-7E2E-4760-85F2-29ADE03DFE56}" destId="{868A6B24-89E4-4C8E-A2DB-DECD3DA66B62}" srcOrd="2" destOrd="0" parTransId="{F7843BC0-E050-4529-AC9F-60DD47327E08}" sibTransId="{1B8CE7CA-81D2-4E4A-A69F-332D00D70524}"/>
    <dgm:cxn modelId="{3ED9892E-D346-4D8F-A46C-87995ABBB6C8}" srcId="{233C5808-6F66-4054-B607-AA21C51728CB}" destId="{C2AF4C34-61C3-4B9E-8793-BCAC2B0F6F00}" srcOrd="0" destOrd="0" parTransId="{4CD3286E-157B-4D97-8C3B-E366A0F455BD}" sibTransId="{06448720-E9F5-4FE5-A18C-425F1DC7F164}"/>
    <dgm:cxn modelId="{E9AACF30-2AB7-449E-A3F5-390DA077907F}" srcId="{6A083F77-6C0C-488B-980C-894ED296C807}" destId="{8D7B6CAC-4CC8-4CF6-AC6C-6BBF54A14C26}" srcOrd="0" destOrd="0" parTransId="{22F97051-0B0A-4187-B1A9-A8D47D2F4319}" sibTransId="{356B9AC1-6DBE-4397-856C-6140A7840103}"/>
    <dgm:cxn modelId="{6A8A4E33-F567-4BB2-9DCE-E763CE371E6F}" srcId="{BC9DA524-2292-4308-813E-0B589C5FF9B0}" destId="{233C5808-6F66-4054-B607-AA21C51728CB}" srcOrd="2" destOrd="0" parTransId="{95954C90-764F-424A-9CE2-7C970E67945A}" sibTransId="{381D8C00-4BDC-4E0D-8D80-BC3604EA8876}"/>
    <dgm:cxn modelId="{ECC0F43D-2772-4B47-854D-D06BCBF0ABCF}" type="presOf" srcId="{868A6B24-89E4-4C8E-A2DB-DECD3DA66B62}" destId="{2E06DF4B-B7D3-4D3B-81C0-0DBA6881364D}" srcOrd="0" destOrd="2" presId="urn:microsoft.com/office/officeart/2005/8/layout/vList6"/>
    <dgm:cxn modelId="{3EC6F647-F50F-4B05-A9A4-605DE3A2022F}" srcId="{36FC13E3-3A2C-4798-8DAE-BB66AC5B3047}" destId="{330717F5-8AA3-4715-88D7-4A77DDE9A5EC}" srcOrd="1" destOrd="0" parTransId="{0D8ADCDF-9D0E-485D-A63B-9B436DFA69DB}" sibTransId="{0671EF30-67CE-48B6-9F7A-A81F3239B6F3}"/>
    <dgm:cxn modelId="{FE16C85D-F024-4F20-8645-753E7003EDCF}" type="presOf" srcId="{C50FC70F-A418-47A7-B839-E5CC319C714F}" destId="{19EE50E0-8DE5-41CF-88E2-26F8FCD747AC}" srcOrd="0" destOrd="2" presId="urn:microsoft.com/office/officeart/2005/8/layout/vList6"/>
    <dgm:cxn modelId="{1192C070-099C-49D5-B138-A4528ABF1FE3}" srcId="{BC9DA524-2292-4308-813E-0B589C5FF9B0}" destId="{36FC13E3-3A2C-4798-8DAE-BB66AC5B3047}" srcOrd="1" destOrd="0" parTransId="{E9BB7A08-F789-4C39-9C97-B502E310EABD}" sibTransId="{92B4BE41-A4C7-4D16-BC31-39381E0066F7}"/>
    <dgm:cxn modelId="{DDF48779-E434-4C0B-960E-9E35D969B6CA}" type="presOf" srcId="{0EA24569-30A0-45BA-B2BF-3ED649347DAE}" destId="{19EE50E0-8DE5-41CF-88E2-26F8FCD747AC}" srcOrd="0" destOrd="1" presId="urn:microsoft.com/office/officeart/2005/8/layout/vList6"/>
    <dgm:cxn modelId="{F404267B-0F89-4AC2-814E-1FEBE8E92F14}" srcId="{A93E8A09-755A-4B6C-ADB0-73BC24F688BC}" destId="{2C05C2B7-495A-486C-9BEF-C21B3B9C0CB3}" srcOrd="4" destOrd="0" parTransId="{DF5CC085-EE0E-4321-8DC2-D6E7A11C3A22}" sibTransId="{4C555F23-F38C-4908-A8A1-422A6894F259}"/>
    <dgm:cxn modelId="{FD9B8F7E-B949-4148-AA6F-956AD2FF71E3}" type="presOf" srcId="{BC9DA524-2292-4308-813E-0B589C5FF9B0}" destId="{879293DD-59D4-4182-9783-EC3E9DE737FE}" srcOrd="0" destOrd="0" presId="urn:microsoft.com/office/officeart/2005/8/layout/vList6"/>
    <dgm:cxn modelId="{58E2457F-BBCC-466D-8F4A-C1779F1B5F57}" srcId="{BC9DA524-2292-4308-813E-0B589C5FF9B0}" destId="{6A083F77-6C0C-488B-980C-894ED296C807}" srcOrd="4" destOrd="0" parTransId="{65D509A9-C125-4FDD-9EBD-3D0C0732FA3D}" sibTransId="{14948D6D-4B90-4E94-A0AD-2FB665BEA5EA}"/>
    <dgm:cxn modelId="{0E17B088-9D94-4EF0-ADE6-147974B84B4B}" type="presOf" srcId="{C2AF4C34-61C3-4B9E-8793-BCAC2B0F6F00}" destId="{19EE50E0-8DE5-41CF-88E2-26F8FCD747AC}" srcOrd="0" destOrd="0" presId="urn:microsoft.com/office/officeart/2005/8/layout/vList6"/>
    <dgm:cxn modelId="{665A5C90-E3CF-43F4-BF4A-61D82E07E929}" type="presOf" srcId="{EA45642E-4334-4E29-A2A8-1DA5B9EF4E65}" destId="{6293D072-7253-40FA-A14C-8830C20194CC}" srcOrd="0" destOrd="3" presId="urn:microsoft.com/office/officeart/2005/8/layout/vList6"/>
    <dgm:cxn modelId="{06B07A94-CDA6-4543-B619-A705AECA8D7A}" srcId="{36FC13E3-3A2C-4798-8DAE-BB66AC5B3047}" destId="{10F1F0CB-E9AD-4FC8-8CF0-E816B082654C}" srcOrd="0" destOrd="0" parTransId="{AF582DD6-47C2-4CDC-96C0-20D6F27823E7}" sibTransId="{9B63C3BB-6690-4096-899D-4F499DB8AE01}"/>
    <dgm:cxn modelId="{250E6F9D-D40E-44EC-BC63-57D14EF4A104}" type="presOf" srcId="{A93E8A09-755A-4B6C-ADB0-73BC24F688BC}" destId="{DBCC92EA-4A91-45F0-A668-2A022BD59E14}" srcOrd="0" destOrd="0" presId="urn:microsoft.com/office/officeart/2005/8/layout/vList6"/>
    <dgm:cxn modelId="{39F703A4-09B0-4563-8471-8E193C411DE0}" type="presOf" srcId="{6A083F77-6C0C-488B-980C-894ED296C807}" destId="{B892433A-367C-4809-BD6F-14012E951EB2}" srcOrd="0" destOrd="0" presId="urn:microsoft.com/office/officeart/2005/8/layout/vList6"/>
    <dgm:cxn modelId="{823A38A4-3F4F-4244-8D0E-37714F1F0D34}" srcId="{A93E8A09-755A-4B6C-ADB0-73BC24F688BC}" destId="{EA45642E-4334-4E29-A2A8-1DA5B9EF4E65}" srcOrd="3" destOrd="0" parTransId="{BF5F00C6-F6D1-4C07-AA44-94282171B312}" sibTransId="{0458F78A-5F8C-410D-B6D6-26211535E3E8}"/>
    <dgm:cxn modelId="{534598A6-0305-4374-AD1E-EF645E020AC2}" type="presOf" srcId="{8D7B6CAC-4CC8-4CF6-AC6C-6BBF54A14C26}" destId="{C1F7C738-7555-41E7-87BA-0C1614456939}" srcOrd="0" destOrd="0" presId="urn:microsoft.com/office/officeart/2005/8/layout/vList6"/>
    <dgm:cxn modelId="{1BED22BD-4BC1-4A75-A925-EC7961E40818}" type="presOf" srcId="{2C05C2B7-495A-486C-9BEF-C21B3B9C0CB3}" destId="{6293D072-7253-40FA-A14C-8830C20194CC}" srcOrd="0" destOrd="4" presId="urn:microsoft.com/office/officeart/2005/8/layout/vList6"/>
    <dgm:cxn modelId="{C74F0DBF-3390-40AF-A5CF-2D3E35CD6575}" type="presOf" srcId="{DE6B6063-F352-477B-99D4-CEE2AE313258}" destId="{C1F7C738-7555-41E7-87BA-0C1614456939}" srcOrd="0" destOrd="2" presId="urn:microsoft.com/office/officeart/2005/8/layout/vList6"/>
    <dgm:cxn modelId="{840E00C5-269C-43F3-91A1-78461A06F345}" type="presOf" srcId="{250E896B-7E2E-4760-85F2-29ADE03DFE56}" destId="{5E467BC8-90AB-48CB-84B1-6439BCE582AD}" srcOrd="0" destOrd="0" presId="urn:microsoft.com/office/officeart/2005/8/layout/vList6"/>
    <dgm:cxn modelId="{F10FBCC6-89EE-4048-B768-41E7E877CA3A}" type="presOf" srcId="{36FC13E3-3A2C-4798-8DAE-BB66AC5B3047}" destId="{E14B2ACE-E5AB-41C8-82C2-2F67825CF1A7}" srcOrd="0" destOrd="0" presId="urn:microsoft.com/office/officeart/2005/8/layout/vList6"/>
    <dgm:cxn modelId="{E2A9B8CA-87E2-460C-943E-88251B2DFA04}" srcId="{BC9DA524-2292-4308-813E-0B589C5FF9B0}" destId="{A93E8A09-755A-4B6C-ADB0-73BC24F688BC}" srcOrd="3" destOrd="0" parTransId="{600FD447-75D8-487F-BE2D-BBDF86A99C3C}" sibTransId="{91E27FD7-ED36-4A81-A506-B1ACE0F20910}"/>
    <dgm:cxn modelId="{87FD08CF-B4FB-44EF-BE2C-2F0C3C200539}" type="presOf" srcId="{330717F5-8AA3-4715-88D7-4A77DDE9A5EC}" destId="{0C975CAD-7FAC-475F-9620-1DA4E61BE817}" srcOrd="0" destOrd="1" presId="urn:microsoft.com/office/officeart/2005/8/layout/vList6"/>
    <dgm:cxn modelId="{1D3E46D1-1CF0-4400-8D5A-F7E597FA8CE8}" type="presOf" srcId="{68B84E96-593D-4EAC-974E-00FEF8C40A2C}" destId="{C1F7C738-7555-41E7-87BA-0C1614456939}" srcOrd="0" destOrd="1" presId="urn:microsoft.com/office/officeart/2005/8/layout/vList6"/>
    <dgm:cxn modelId="{C23A70D5-DD0D-42A1-8F18-32AF1F815CBA}" type="presOf" srcId="{483554C2-4414-46B7-BE98-9CD40D21A863}" destId="{2E06DF4B-B7D3-4D3B-81C0-0DBA6881364D}" srcOrd="0" destOrd="1" presId="urn:microsoft.com/office/officeart/2005/8/layout/vList6"/>
    <dgm:cxn modelId="{D5F342D7-39EE-4C26-AC9F-372680C516F0}" srcId="{6A083F77-6C0C-488B-980C-894ED296C807}" destId="{68B84E96-593D-4EAC-974E-00FEF8C40A2C}" srcOrd="1" destOrd="0" parTransId="{438DE584-950E-4058-AF9A-B44F86F3B74F}" sibTransId="{8F0461D0-B7A5-4607-928B-A5D57DBDF5B2}"/>
    <dgm:cxn modelId="{2DE27CE3-29A0-4C3B-B91A-DE5E5D04F489}" srcId="{A93E8A09-755A-4B6C-ADB0-73BC24F688BC}" destId="{24EDD4C5-44FA-41D6-AAEF-439F4D831206}" srcOrd="0" destOrd="0" parTransId="{44617129-10A4-41F5-98C6-54B5D6B64566}" sibTransId="{5611CC6E-01BD-4ADE-8734-8BC680FB3896}"/>
    <dgm:cxn modelId="{5DA61AE5-24AE-4111-925E-9135DCB0C685}" type="presOf" srcId="{E7E945AE-9F64-44B8-9B9E-3D1FA14579B6}" destId="{2E06DF4B-B7D3-4D3B-81C0-0DBA6881364D}" srcOrd="0" destOrd="0" presId="urn:microsoft.com/office/officeart/2005/8/layout/vList6"/>
    <dgm:cxn modelId="{303D11E9-7648-45EA-AF26-CD7492EB6BDD}" type="presOf" srcId="{233C5808-6F66-4054-B607-AA21C51728CB}" destId="{5FFB9F79-7E90-4EED-BFA9-F41DDB75FD5C}" srcOrd="0" destOrd="0" presId="urn:microsoft.com/office/officeart/2005/8/layout/vList6"/>
    <dgm:cxn modelId="{5255DCEA-D871-4E45-BA0D-40ED16A9FED3}" type="presOf" srcId="{10F1F0CB-E9AD-4FC8-8CF0-E816B082654C}" destId="{0C975CAD-7FAC-475F-9620-1DA4E61BE817}" srcOrd="0" destOrd="0" presId="urn:microsoft.com/office/officeart/2005/8/layout/vList6"/>
    <dgm:cxn modelId="{01E792ED-658F-4132-83DD-604DA723EF28}" type="presOf" srcId="{24EDD4C5-44FA-41D6-AAEF-439F4D831206}" destId="{6293D072-7253-40FA-A14C-8830C20194CC}" srcOrd="0" destOrd="0" presId="urn:microsoft.com/office/officeart/2005/8/layout/vList6"/>
    <dgm:cxn modelId="{C3F9B3ED-C601-4825-8160-E6619123E08E}" srcId="{250E896B-7E2E-4760-85F2-29ADE03DFE56}" destId="{E7E945AE-9F64-44B8-9B9E-3D1FA14579B6}" srcOrd="0" destOrd="0" parTransId="{59140841-9BCF-444C-860E-222F9FCE958E}" sibTransId="{5DD7DFCF-6926-4B7A-9274-2634F1122048}"/>
    <dgm:cxn modelId="{18308EEE-6466-4595-A58B-A1BFE690061E}" type="presOf" srcId="{1DC4695E-FC65-4EB2-BB22-0361BB8DBBC2}" destId="{6293D072-7253-40FA-A14C-8830C20194CC}" srcOrd="0" destOrd="2" presId="urn:microsoft.com/office/officeart/2005/8/layout/vList6"/>
    <dgm:cxn modelId="{48FF65F1-6439-4EC7-B20B-333DAA307152}" srcId="{233C5808-6F66-4054-B607-AA21C51728CB}" destId="{0EA24569-30A0-45BA-B2BF-3ED649347DAE}" srcOrd="1" destOrd="0" parTransId="{313A3AD7-C625-46CD-A9A8-99498E4701A6}" sibTransId="{4E37F00B-3BE4-4500-BE97-AEE3250AEC52}"/>
    <dgm:cxn modelId="{1FFA7AF2-BCC3-46C8-8039-478C9A1ED9CC}" srcId="{250E896B-7E2E-4760-85F2-29ADE03DFE56}" destId="{483554C2-4414-46B7-BE98-9CD40D21A863}" srcOrd="1" destOrd="0" parTransId="{A38D66DC-4CC1-47E2-B99A-631AF4EFF38C}" sibTransId="{3D6D20CD-61CD-441B-8EAF-80CEE82A5637}"/>
    <dgm:cxn modelId="{EF87C831-8DF5-43CC-B6A8-68A8C8343EA1}" type="presParOf" srcId="{879293DD-59D4-4182-9783-EC3E9DE737FE}" destId="{88DF04D8-3889-45CD-A578-5FB38CFD263C}" srcOrd="0" destOrd="0" presId="urn:microsoft.com/office/officeart/2005/8/layout/vList6"/>
    <dgm:cxn modelId="{0F532182-3E7A-4477-8BDF-85DFA5FA1284}" type="presParOf" srcId="{88DF04D8-3889-45CD-A578-5FB38CFD263C}" destId="{5E467BC8-90AB-48CB-84B1-6439BCE582AD}" srcOrd="0" destOrd="0" presId="urn:microsoft.com/office/officeart/2005/8/layout/vList6"/>
    <dgm:cxn modelId="{52FDD6F1-B4AA-4820-B5B8-EA5E2E1868B3}" type="presParOf" srcId="{88DF04D8-3889-45CD-A578-5FB38CFD263C}" destId="{2E06DF4B-B7D3-4D3B-81C0-0DBA6881364D}" srcOrd="1" destOrd="0" presId="urn:microsoft.com/office/officeart/2005/8/layout/vList6"/>
    <dgm:cxn modelId="{56C479CB-D8ED-4235-BEA7-05842DA68E13}" type="presParOf" srcId="{879293DD-59D4-4182-9783-EC3E9DE737FE}" destId="{021A5524-B909-4008-AB8C-892A7C1D36BD}" srcOrd="1" destOrd="0" presId="urn:microsoft.com/office/officeart/2005/8/layout/vList6"/>
    <dgm:cxn modelId="{0871126F-A1DE-4010-81AA-E4CB3B723CD7}" type="presParOf" srcId="{879293DD-59D4-4182-9783-EC3E9DE737FE}" destId="{8CF538FC-F9B8-4197-AD85-1F289DBF9715}" srcOrd="2" destOrd="0" presId="urn:microsoft.com/office/officeart/2005/8/layout/vList6"/>
    <dgm:cxn modelId="{6E9CD153-6C8F-49AA-BE19-CA11D8571734}" type="presParOf" srcId="{8CF538FC-F9B8-4197-AD85-1F289DBF9715}" destId="{E14B2ACE-E5AB-41C8-82C2-2F67825CF1A7}" srcOrd="0" destOrd="0" presId="urn:microsoft.com/office/officeart/2005/8/layout/vList6"/>
    <dgm:cxn modelId="{1833DCDB-5A26-45B8-A489-5E52BC3E643E}" type="presParOf" srcId="{8CF538FC-F9B8-4197-AD85-1F289DBF9715}" destId="{0C975CAD-7FAC-475F-9620-1DA4E61BE817}" srcOrd="1" destOrd="0" presId="urn:microsoft.com/office/officeart/2005/8/layout/vList6"/>
    <dgm:cxn modelId="{29BC77BA-74E9-4FDA-9A0E-975CFCC6E0CD}" type="presParOf" srcId="{879293DD-59D4-4182-9783-EC3E9DE737FE}" destId="{4663C67F-B994-4DB7-97FF-6B4C326AD327}" srcOrd="3" destOrd="0" presId="urn:microsoft.com/office/officeart/2005/8/layout/vList6"/>
    <dgm:cxn modelId="{8B9E6529-9142-44DC-B5BF-0A9A64E39868}" type="presParOf" srcId="{879293DD-59D4-4182-9783-EC3E9DE737FE}" destId="{05B4BA0C-FC2F-4013-8126-259EBFE0915C}" srcOrd="4" destOrd="0" presId="urn:microsoft.com/office/officeart/2005/8/layout/vList6"/>
    <dgm:cxn modelId="{8C10F3D4-DFB9-41C7-A016-E197DB6D89B0}" type="presParOf" srcId="{05B4BA0C-FC2F-4013-8126-259EBFE0915C}" destId="{5FFB9F79-7E90-4EED-BFA9-F41DDB75FD5C}" srcOrd="0" destOrd="0" presId="urn:microsoft.com/office/officeart/2005/8/layout/vList6"/>
    <dgm:cxn modelId="{A9049E64-0799-4093-BED8-0A8DDC3B9DF1}" type="presParOf" srcId="{05B4BA0C-FC2F-4013-8126-259EBFE0915C}" destId="{19EE50E0-8DE5-41CF-88E2-26F8FCD747AC}" srcOrd="1" destOrd="0" presId="urn:microsoft.com/office/officeart/2005/8/layout/vList6"/>
    <dgm:cxn modelId="{88FC27DB-E0C8-4BE6-8EAD-5172127C9212}" type="presParOf" srcId="{879293DD-59D4-4182-9783-EC3E9DE737FE}" destId="{12BC4CB5-DE96-49FA-8267-EFC6B88A8D4C}" srcOrd="5" destOrd="0" presId="urn:microsoft.com/office/officeart/2005/8/layout/vList6"/>
    <dgm:cxn modelId="{CC1E8313-7576-4F1B-85C5-00AAD4C0BCC8}" type="presParOf" srcId="{879293DD-59D4-4182-9783-EC3E9DE737FE}" destId="{90517B26-DFA5-4121-8675-B4FF6C9155B9}" srcOrd="6" destOrd="0" presId="urn:microsoft.com/office/officeart/2005/8/layout/vList6"/>
    <dgm:cxn modelId="{B720611D-8F2F-4F27-A27F-B6B356A04BC7}" type="presParOf" srcId="{90517B26-DFA5-4121-8675-B4FF6C9155B9}" destId="{DBCC92EA-4A91-45F0-A668-2A022BD59E14}" srcOrd="0" destOrd="0" presId="urn:microsoft.com/office/officeart/2005/8/layout/vList6"/>
    <dgm:cxn modelId="{DF559E25-9F41-4F17-B304-213ADC6F783B}" type="presParOf" srcId="{90517B26-DFA5-4121-8675-B4FF6C9155B9}" destId="{6293D072-7253-40FA-A14C-8830C20194CC}" srcOrd="1" destOrd="0" presId="urn:microsoft.com/office/officeart/2005/8/layout/vList6"/>
    <dgm:cxn modelId="{7C6C453C-944C-4B42-B814-91571DBE0146}" type="presParOf" srcId="{879293DD-59D4-4182-9783-EC3E9DE737FE}" destId="{AA10C826-29A9-44C5-8221-FADDB41354E9}" srcOrd="7" destOrd="0" presId="urn:microsoft.com/office/officeart/2005/8/layout/vList6"/>
    <dgm:cxn modelId="{1721B524-B536-4EF1-A42E-4CE13A591381}" type="presParOf" srcId="{879293DD-59D4-4182-9783-EC3E9DE737FE}" destId="{17E34F7B-F81E-44B0-A79C-DE904BE33F6F}" srcOrd="8" destOrd="0" presId="urn:microsoft.com/office/officeart/2005/8/layout/vList6"/>
    <dgm:cxn modelId="{E06B746F-9AAA-4AB3-B73E-77B0478F04E0}" type="presParOf" srcId="{17E34F7B-F81E-44B0-A79C-DE904BE33F6F}" destId="{B892433A-367C-4809-BD6F-14012E951EB2}" srcOrd="0" destOrd="0" presId="urn:microsoft.com/office/officeart/2005/8/layout/vList6"/>
    <dgm:cxn modelId="{831F188C-DC0E-4EFE-B4AC-75E141B2958E}" type="presParOf" srcId="{17E34F7B-F81E-44B0-A79C-DE904BE33F6F}" destId="{C1F7C738-7555-41E7-87BA-0C1614456939}" srcOrd="1" destOrd="0" presId="urn:microsoft.com/office/officeart/2005/8/layout/v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06DF4B-B7D3-4D3B-81C0-0DBA6881364D}">
      <dsp:nvSpPr>
        <dsp:cNvPr id="0" name=""/>
        <dsp:cNvSpPr/>
      </dsp:nvSpPr>
      <dsp:spPr>
        <a:xfrm>
          <a:off x="3267043" y="163297"/>
          <a:ext cx="8136833" cy="1053342"/>
        </a:xfrm>
        <a:prstGeom prst="rightArrow">
          <a:avLst>
            <a:gd name="adj1" fmla="val 75000"/>
            <a:gd name="adj2" fmla="val 50000"/>
          </a:avLst>
        </a:prstGeom>
        <a:solidFill>
          <a:schemeClr val="accent4">
            <a:tint val="40000"/>
            <a:alpha val="90000"/>
            <a:hueOff val="0"/>
            <a:satOff val="0"/>
            <a:lumOff val="0"/>
            <a:alphaOff val="0"/>
          </a:schemeClr>
        </a:solidFill>
        <a:ln w="25400" cap="flat"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160" tIns="10160" rIns="10160" bIns="10160" numCol="1" spcCol="1270" anchor="t" anchorCtr="0">
          <a:noAutofit/>
        </a:bodyPr>
        <a:lstStyle/>
        <a:p>
          <a:pPr marL="0" marR="0" lvl="1" indent="0" algn="l" defTabSz="914400" rtl="0" eaLnBrk="1" fontAlgn="auto" latinLnBrk="0" hangingPunct="1">
            <a:lnSpc>
              <a:spcPct val="100000"/>
            </a:lnSpc>
            <a:spcBef>
              <a:spcPct val="0"/>
            </a:spcBef>
            <a:spcAft>
              <a:spcPts val="0"/>
            </a:spcAft>
            <a:buClrTx/>
            <a:buSzTx/>
            <a:buFontTx/>
            <a:buNone/>
            <a:tabLst/>
            <a:defRPr/>
          </a:pPr>
          <a:r>
            <a:rPr lang="en-US" sz="1600" b="0" kern="1200" dirty="0"/>
            <a:t>Passed June 2010; initial 2012 SEC rules vacated, 2016 rules disapproved </a:t>
          </a:r>
        </a:p>
        <a:p>
          <a:pPr marL="0" marR="0" lvl="1" indent="0" algn="l" defTabSz="914400" rtl="0" eaLnBrk="1" fontAlgn="auto" latinLnBrk="0" hangingPunct="1">
            <a:lnSpc>
              <a:spcPct val="100000"/>
            </a:lnSpc>
            <a:spcBef>
              <a:spcPct val="0"/>
            </a:spcBef>
            <a:spcAft>
              <a:spcPts val="0"/>
            </a:spcAft>
            <a:buClrTx/>
            <a:buSzTx/>
            <a:buFontTx/>
            <a:buNone/>
            <a:tabLst/>
            <a:defRPr/>
          </a:pPr>
          <a:r>
            <a:rPr lang="en-US" sz="1800" kern="1200" dirty="0"/>
            <a:t>New rules due by Feb 2018; also repeal Bill in Congress</a:t>
          </a:r>
        </a:p>
        <a:p>
          <a:pPr marL="0" marR="0" lvl="1" indent="0" algn="l" defTabSz="914400" rtl="0" eaLnBrk="1" fontAlgn="auto" latinLnBrk="0" hangingPunct="1">
            <a:lnSpc>
              <a:spcPct val="100000"/>
            </a:lnSpc>
            <a:spcBef>
              <a:spcPct val="0"/>
            </a:spcBef>
            <a:spcAft>
              <a:spcPts val="0"/>
            </a:spcAft>
            <a:buClrTx/>
            <a:buSzTx/>
            <a:buFontTx/>
            <a:buNone/>
            <a:tabLst/>
            <a:defRPr/>
          </a:pPr>
          <a:r>
            <a:rPr lang="en-US" sz="1600" b="0" kern="1200" dirty="0"/>
            <a:t>Payment disclosure by US-listed oil, gas, and mining companies at project level</a:t>
          </a:r>
        </a:p>
        <a:p>
          <a:pPr marL="0" marR="0" lvl="1" indent="0" algn="l" defTabSz="914400" rtl="0" eaLnBrk="1" fontAlgn="auto" latinLnBrk="0" hangingPunct="1">
            <a:lnSpc>
              <a:spcPct val="100000"/>
            </a:lnSpc>
            <a:spcBef>
              <a:spcPct val="0"/>
            </a:spcBef>
            <a:spcAft>
              <a:spcPts val="0"/>
            </a:spcAft>
            <a:buClrTx/>
            <a:buSzTx/>
            <a:buFontTx/>
            <a:buNone/>
            <a:tabLst/>
            <a:defRPr/>
          </a:pPr>
          <a:endParaRPr lang="en-US" sz="1800" kern="1200" dirty="0"/>
        </a:p>
      </dsp:txBody>
      <dsp:txXfrm>
        <a:off x="3267043" y="294965"/>
        <a:ext cx="7741830" cy="790006"/>
      </dsp:txXfrm>
    </dsp:sp>
    <dsp:sp modelId="{5E467BC8-90AB-48CB-84B1-6439BCE582AD}">
      <dsp:nvSpPr>
        <dsp:cNvPr id="0" name=""/>
        <dsp:cNvSpPr/>
      </dsp:nvSpPr>
      <dsp:spPr>
        <a:xfrm>
          <a:off x="9776" y="174993"/>
          <a:ext cx="3264941" cy="956332"/>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43815" rIns="87630" bIns="43815" numCol="1" spcCol="1270" anchor="ctr" anchorCtr="0">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300" b="1" kern="1200" dirty="0"/>
            <a:t>US: Dodd Frank 1504</a:t>
          </a:r>
          <a:endParaRPr lang="en-US" sz="2300" kern="1200" dirty="0"/>
        </a:p>
      </dsp:txBody>
      <dsp:txXfrm>
        <a:off x="56460" y="221677"/>
        <a:ext cx="3171573" cy="862964"/>
      </dsp:txXfrm>
    </dsp:sp>
    <dsp:sp modelId="{0C975CAD-7FAC-475F-9620-1DA4E61BE817}">
      <dsp:nvSpPr>
        <dsp:cNvPr id="0" name=""/>
        <dsp:cNvSpPr/>
      </dsp:nvSpPr>
      <dsp:spPr>
        <a:xfrm>
          <a:off x="3947038" y="1152843"/>
          <a:ext cx="7469779" cy="956332"/>
        </a:xfrm>
        <a:prstGeom prst="rightArrow">
          <a:avLst>
            <a:gd name="adj1" fmla="val 75000"/>
            <a:gd name="adj2" fmla="val 50000"/>
          </a:avLst>
        </a:prstGeom>
        <a:solidFill>
          <a:schemeClr val="accent4">
            <a:tint val="40000"/>
            <a:alpha val="90000"/>
            <a:hueOff val="-986427"/>
            <a:satOff val="5539"/>
            <a:lumOff val="352"/>
            <a:alphaOff val="0"/>
          </a:schemeClr>
        </a:solidFill>
        <a:ln w="25400" cap="flat" cmpd="sng" algn="ctr">
          <a:solidFill>
            <a:schemeClr val="accent4">
              <a:tint val="40000"/>
              <a:alpha val="90000"/>
              <a:hueOff val="-986427"/>
              <a:satOff val="5539"/>
              <a:lumOff val="352"/>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160" tIns="10160" rIns="10160" bIns="10160" numCol="1" spcCol="1270" anchor="t" anchorCtr="0">
          <a:noAutofit/>
        </a:bodyPr>
        <a:lstStyle/>
        <a:p>
          <a:pPr marL="171450" lvl="1" indent="-171450" algn="l" defTabSz="711200" rtl="0">
            <a:lnSpc>
              <a:spcPct val="90000"/>
            </a:lnSpc>
            <a:spcBef>
              <a:spcPct val="0"/>
            </a:spcBef>
            <a:spcAft>
              <a:spcPct val="15000"/>
            </a:spcAft>
            <a:buChar char="•"/>
          </a:pPr>
          <a:r>
            <a:rPr lang="en-US" sz="1600" b="0" kern="1200" dirty="0"/>
            <a:t>Passed mid-2013; 28 EU countries had to transpose (implement) by mid-2015</a:t>
          </a:r>
        </a:p>
        <a:p>
          <a:pPr marL="171450" lvl="1" indent="-171450" algn="l" defTabSz="711200" rtl="0">
            <a:lnSpc>
              <a:spcPct val="90000"/>
            </a:lnSpc>
            <a:spcBef>
              <a:spcPct val="0"/>
            </a:spcBef>
            <a:spcAft>
              <a:spcPct val="15000"/>
            </a:spcAft>
            <a:buChar char="•"/>
          </a:pPr>
          <a:r>
            <a:rPr lang="en-US" sz="1600" b="0" kern="1200" dirty="0"/>
            <a:t>Consistent with 1504; also includes large private companies and logging companies / Approx. 150 companies</a:t>
          </a:r>
        </a:p>
      </dsp:txBody>
      <dsp:txXfrm>
        <a:off x="3947038" y="1272385"/>
        <a:ext cx="7111155" cy="717249"/>
      </dsp:txXfrm>
    </dsp:sp>
    <dsp:sp modelId="{E14B2ACE-E5AB-41C8-82C2-2F67825CF1A7}">
      <dsp:nvSpPr>
        <dsp:cNvPr id="0" name=""/>
        <dsp:cNvSpPr/>
      </dsp:nvSpPr>
      <dsp:spPr>
        <a:xfrm>
          <a:off x="4509" y="1152843"/>
          <a:ext cx="3942529" cy="956332"/>
        </a:xfrm>
        <a:prstGeom prst="roundRect">
          <a:avLst/>
        </a:prstGeom>
        <a:solidFill>
          <a:schemeClr val="accent4">
            <a:hueOff val="-1116192"/>
            <a:satOff val="6725"/>
            <a:lumOff val="53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43815" rIns="87630" bIns="43815" numCol="1" spcCol="1270" anchor="ctr" anchorCtr="0">
          <a:noAutofit/>
        </a:bodyPr>
        <a:lstStyle/>
        <a:p>
          <a:pPr marL="0" lvl="0" indent="0" algn="ctr" defTabSz="1022350" rtl="0">
            <a:lnSpc>
              <a:spcPct val="90000"/>
            </a:lnSpc>
            <a:spcBef>
              <a:spcPct val="0"/>
            </a:spcBef>
            <a:spcAft>
              <a:spcPct val="35000"/>
            </a:spcAft>
            <a:buNone/>
          </a:pPr>
          <a:r>
            <a:rPr lang="en-US" sz="2300" b="1" kern="1200" dirty="0"/>
            <a:t>EU Accounting and Transparency Directives</a:t>
          </a:r>
          <a:endParaRPr lang="en-US" sz="2300" kern="1200" dirty="0"/>
        </a:p>
      </dsp:txBody>
      <dsp:txXfrm>
        <a:off x="51193" y="1199527"/>
        <a:ext cx="3849161" cy="862964"/>
      </dsp:txXfrm>
    </dsp:sp>
    <dsp:sp modelId="{19EE50E0-8DE5-41CF-88E2-26F8FCD747AC}">
      <dsp:nvSpPr>
        <dsp:cNvPr id="0" name=""/>
        <dsp:cNvSpPr/>
      </dsp:nvSpPr>
      <dsp:spPr>
        <a:xfrm>
          <a:off x="4568531" y="2134738"/>
          <a:ext cx="6852796" cy="956332"/>
        </a:xfrm>
        <a:prstGeom prst="rightArrow">
          <a:avLst>
            <a:gd name="adj1" fmla="val 75000"/>
            <a:gd name="adj2" fmla="val 50000"/>
          </a:avLst>
        </a:prstGeom>
        <a:solidFill>
          <a:schemeClr val="accent4">
            <a:tint val="40000"/>
            <a:alpha val="90000"/>
            <a:hueOff val="-1972855"/>
            <a:satOff val="11079"/>
            <a:lumOff val="704"/>
            <a:alphaOff val="0"/>
          </a:schemeClr>
        </a:solidFill>
        <a:ln w="25400" cap="flat" cmpd="sng" algn="ctr">
          <a:solidFill>
            <a:schemeClr val="accent4">
              <a:tint val="40000"/>
              <a:alpha val="90000"/>
              <a:hueOff val="-1972855"/>
              <a:satOff val="11079"/>
              <a:lumOff val="70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160" tIns="10160" rIns="10160" bIns="10160" numCol="1" spcCol="1270" anchor="t" anchorCtr="0">
          <a:noAutofit/>
        </a:bodyPr>
        <a:lstStyle/>
        <a:p>
          <a:pPr marL="171450" lvl="1" indent="-171450" algn="l" defTabSz="711200" rtl="0">
            <a:lnSpc>
              <a:spcPct val="90000"/>
            </a:lnSpc>
            <a:spcBef>
              <a:spcPct val="0"/>
            </a:spcBef>
            <a:spcAft>
              <a:spcPct val="15000"/>
            </a:spcAft>
            <a:buChar char="•"/>
          </a:pPr>
          <a:r>
            <a:rPr lang="en-US" sz="1600" b="0" kern="1200" dirty="0"/>
            <a:t>Passed December 2013; in force January 2014</a:t>
          </a:r>
        </a:p>
        <a:p>
          <a:pPr marL="171450" lvl="1" indent="-171450" algn="l" defTabSz="711200" rtl="0">
            <a:lnSpc>
              <a:spcPct val="90000"/>
            </a:lnSpc>
            <a:spcBef>
              <a:spcPct val="0"/>
            </a:spcBef>
            <a:spcAft>
              <a:spcPct val="15000"/>
            </a:spcAft>
            <a:buChar char="•"/>
          </a:pPr>
          <a:r>
            <a:rPr lang="en-US" sz="1600" b="0" kern="1200" dirty="0"/>
            <a:t>Consistent with 1504/EU Directives</a:t>
          </a:r>
        </a:p>
        <a:p>
          <a:pPr marL="171450" lvl="1" indent="-171450" algn="l" defTabSz="711200" rtl="0">
            <a:lnSpc>
              <a:spcPct val="90000"/>
            </a:lnSpc>
            <a:spcBef>
              <a:spcPct val="0"/>
            </a:spcBef>
            <a:spcAft>
              <a:spcPct val="15000"/>
            </a:spcAft>
            <a:buChar char="•"/>
          </a:pPr>
          <a:r>
            <a:rPr lang="en-US" sz="1600" b="0" kern="1200" dirty="0"/>
            <a:t>Goes further: all subsidiaries, revenue, cost, investments</a:t>
          </a:r>
        </a:p>
      </dsp:txBody>
      <dsp:txXfrm>
        <a:off x="4568531" y="2254280"/>
        <a:ext cx="6494172" cy="717249"/>
      </dsp:txXfrm>
    </dsp:sp>
    <dsp:sp modelId="{5FFB9F79-7E90-4EED-BFA9-F41DDB75FD5C}">
      <dsp:nvSpPr>
        <dsp:cNvPr id="0" name=""/>
        <dsp:cNvSpPr/>
      </dsp:nvSpPr>
      <dsp:spPr>
        <a:xfrm>
          <a:off x="0" y="2134738"/>
          <a:ext cx="4568531" cy="956332"/>
        </a:xfrm>
        <a:prstGeom prst="roundRect">
          <a:avLst/>
        </a:prstGeom>
        <a:solidFill>
          <a:schemeClr val="accent4">
            <a:hueOff val="-2232385"/>
            <a:satOff val="13449"/>
            <a:lumOff val="107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43815" rIns="87630" bIns="43815" numCol="1" spcCol="1270" anchor="ctr" anchorCtr="0">
          <a:noAutofit/>
        </a:bodyPr>
        <a:lstStyle/>
        <a:p>
          <a:pPr marL="0" lvl="0" indent="0" algn="ctr" defTabSz="1022350" rtl="0">
            <a:lnSpc>
              <a:spcPct val="90000"/>
            </a:lnSpc>
            <a:spcBef>
              <a:spcPct val="0"/>
            </a:spcBef>
            <a:spcAft>
              <a:spcPct val="35000"/>
            </a:spcAft>
            <a:buNone/>
          </a:pPr>
          <a:r>
            <a:rPr lang="en-US" sz="2300" b="1" kern="1200" dirty="0"/>
            <a:t>Norwegian Regulation on Country By Country Reporting</a:t>
          </a:r>
          <a:endParaRPr lang="en-US" sz="2300" kern="1200" dirty="0">
            <a:solidFill>
              <a:schemeClr val="bg1"/>
            </a:solidFill>
          </a:endParaRPr>
        </a:p>
      </dsp:txBody>
      <dsp:txXfrm>
        <a:off x="46684" y="2181422"/>
        <a:ext cx="4475163" cy="862964"/>
      </dsp:txXfrm>
    </dsp:sp>
    <dsp:sp modelId="{6293D072-7253-40FA-A14C-8830C20194CC}">
      <dsp:nvSpPr>
        <dsp:cNvPr id="0" name=""/>
        <dsp:cNvSpPr/>
      </dsp:nvSpPr>
      <dsp:spPr>
        <a:xfrm>
          <a:off x="3269124" y="2988657"/>
          <a:ext cx="8152188" cy="1267360"/>
        </a:xfrm>
        <a:prstGeom prst="rightArrow">
          <a:avLst>
            <a:gd name="adj1" fmla="val 75000"/>
            <a:gd name="adj2" fmla="val 50000"/>
          </a:avLst>
        </a:prstGeom>
        <a:solidFill>
          <a:schemeClr val="accent4">
            <a:tint val="40000"/>
            <a:alpha val="90000"/>
            <a:hueOff val="-2959282"/>
            <a:satOff val="16618"/>
            <a:lumOff val="1056"/>
            <a:alphaOff val="0"/>
          </a:schemeClr>
        </a:solidFill>
        <a:ln w="25400" cap="flat" cmpd="sng" algn="ctr">
          <a:solidFill>
            <a:schemeClr val="accent4">
              <a:tint val="40000"/>
              <a:alpha val="90000"/>
              <a:hueOff val="-2959282"/>
              <a:satOff val="16618"/>
              <a:lumOff val="1056"/>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525" tIns="9525" rIns="9525" bIns="9525" numCol="1" spcCol="1270" anchor="t" anchorCtr="0">
          <a:noAutofit/>
        </a:bodyPr>
        <a:lstStyle/>
        <a:p>
          <a:pPr marL="114300" lvl="1" indent="-114300" algn="l" defTabSz="666750" rtl="0">
            <a:lnSpc>
              <a:spcPct val="90000"/>
            </a:lnSpc>
            <a:spcBef>
              <a:spcPct val="0"/>
            </a:spcBef>
            <a:spcAft>
              <a:spcPct val="15000"/>
            </a:spcAft>
            <a:buChar char="•"/>
          </a:pPr>
          <a:r>
            <a:rPr lang="en-US" sz="1500" b="0" kern="1200" dirty="0"/>
            <a:t>G8 commitment June 2013</a:t>
          </a:r>
        </a:p>
        <a:p>
          <a:pPr marL="114300" lvl="1" indent="-114300" algn="l" defTabSz="666750" rtl="0">
            <a:lnSpc>
              <a:spcPct val="90000"/>
            </a:lnSpc>
            <a:spcBef>
              <a:spcPct val="0"/>
            </a:spcBef>
            <a:spcAft>
              <a:spcPct val="15000"/>
            </a:spcAft>
            <a:buChar char="•"/>
          </a:pPr>
          <a:r>
            <a:rPr lang="en-US" sz="1500" b="0" kern="1200" dirty="0"/>
            <a:t>Extractive Sector Transparency Measures Act (private and listed companies)</a:t>
          </a:r>
        </a:p>
        <a:p>
          <a:pPr marL="114300" lvl="1" indent="-114300" algn="l" defTabSz="666750" rtl="0">
            <a:lnSpc>
              <a:spcPct val="90000"/>
            </a:lnSpc>
            <a:spcBef>
              <a:spcPct val="0"/>
            </a:spcBef>
            <a:spcAft>
              <a:spcPct val="15000"/>
            </a:spcAft>
            <a:buChar char="•"/>
          </a:pPr>
          <a:r>
            <a:rPr lang="en-US" sz="1500" b="0" kern="1200" dirty="0"/>
            <a:t>Legislation Dec 2014; in force June 2015</a:t>
          </a:r>
        </a:p>
        <a:p>
          <a:pPr marL="114300" lvl="1" indent="-114300" algn="l" defTabSz="666750" rtl="0">
            <a:lnSpc>
              <a:spcPct val="90000"/>
            </a:lnSpc>
            <a:spcBef>
              <a:spcPct val="0"/>
            </a:spcBef>
            <a:spcAft>
              <a:spcPct val="15000"/>
            </a:spcAft>
            <a:buChar char="•"/>
          </a:pPr>
          <a:r>
            <a:rPr lang="en-GB" sz="1500" b="0" kern="1200" dirty="0"/>
            <a:t>Approximately 400 reports</a:t>
          </a:r>
          <a:endParaRPr lang="en-US" sz="1500" b="0" kern="1200" dirty="0"/>
        </a:p>
        <a:p>
          <a:pPr marL="114300" lvl="1" indent="-114300" algn="l" defTabSz="666750" rtl="0">
            <a:lnSpc>
              <a:spcPct val="90000"/>
            </a:lnSpc>
            <a:spcBef>
              <a:spcPct val="0"/>
            </a:spcBef>
            <a:spcAft>
              <a:spcPct val="15000"/>
            </a:spcAft>
            <a:buChar char="•"/>
          </a:pPr>
          <a:endParaRPr lang="en-US" sz="1500" b="0" kern="1200" dirty="0"/>
        </a:p>
      </dsp:txBody>
      <dsp:txXfrm>
        <a:off x="3269124" y="3147077"/>
        <a:ext cx="7676928" cy="950520"/>
      </dsp:txXfrm>
    </dsp:sp>
    <dsp:sp modelId="{DBCC92EA-4A91-45F0-A668-2A022BD59E14}">
      <dsp:nvSpPr>
        <dsp:cNvPr id="0" name=""/>
        <dsp:cNvSpPr/>
      </dsp:nvSpPr>
      <dsp:spPr>
        <a:xfrm>
          <a:off x="6138" y="3119938"/>
          <a:ext cx="3256863" cy="956332"/>
        </a:xfrm>
        <a:prstGeom prst="roundRect">
          <a:avLst/>
        </a:prstGeom>
        <a:solidFill>
          <a:schemeClr val="accent4">
            <a:hueOff val="-3348577"/>
            <a:satOff val="20174"/>
            <a:lumOff val="1617"/>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43815" rIns="87630" bIns="43815" numCol="1" spcCol="1270" anchor="ctr" anchorCtr="0">
          <a:noAutofit/>
        </a:bodyPr>
        <a:lstStyle/>
        <a:p>
          <a:pPr marL="0" lvl="0" indent="0" algn="ctr" defTabSz="1022350" rtl="0">
            <a:lnSpc>
              <a:spcPct val="90000"/>
            </a:lnSpc>
            <a:spcBef>
              <a:spcPct val="0"/>
            </a:spcBef>
            <a:spcAft>
              <a:spcPct val="35000"/>
            </a:spcAft>
            <a:buNone/>
          </a:pPr>
          <a:r>
            <a:rPr lang="en-US" sz="2300" b="1" kern="1200" dirty="0"/>
            <a:t>Canada ESTMA</a:t>
          </a:r>
        </a:p>
      </dsp:txBody>
      <dsp:txXfrm>
        <a:off x="52822" y="3166622"/>
        <a:ext cx="3163495" cy="862964"/>
      </dsp:txXfrm>
    </dsp:sp>
    <dsp:sp modelId="{C1F7C738-7555-41E7-87BA-0C1614456939}">
      <dsp:nvSpPr>
        <dsp:cNvPr id="0" name=""/>
        <dsp:cNvSpPr/>
      </dsp:nvSpPr>
      <dsp:spPr>
        <a:xfrm>
          <a:off x="4568531" y="4126205"/>
          <a:ext cx="6852796" cy="956332"/>
        </a:xfrm>
        <a:prstGeom prst="rightArrow">
          <a:avLst>
            <a:gd name="adj1" fmla="val 75000"/>
            <a:gd name="adj2" fmla="val 50000"/>
          </a:avLst>
        </a:prstGeom>
        <a:solidFill>
          <a:schemeClr val="accent4">
            <a:tint val="40000"/>
            <a:alpha val="90000"/>
            <a:hueOff val="-3945710"/>
            <a:satOff val="22157"/>
            <a:lumOff val="1408"/>
            <a:alphaOff val="0"/>
          </a:schemeClr>
        </a:solidFill>
        <a:ln w="25400" cap="flat" cmpd="sng" algn="ctr">
          <a:solidFill>
            <a:schemeClr val="accent4">
              <a:tint val="40000"/>
              <a:alpha val="90000"/>
              <a:hueOff val="-3945710"/>
              <a:satOff val="22157"/>
              <a:lumOff val="1408"/>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160" tIns="10160" rIns="10160" bIns="10160" numCol="1" spcCol="1270" anchor="t" anchorCtr="0">
          <a:noAutofit/>
        </a:bodyPr>
        <a:lstStyle/>
        <a:p>
          <a:pPr marL="171450" lvl="1" indent="-171450" algn="l" defTabSz="711200" rtl="0">
            <a:lnSpc>
              <a:spcPct val="90000"/>
            </a:lnSpc>
            <a:spcBef>
              <a:spcPct val="0"/>
            </a:spcBef>
            <a:spcAft>
              <a:spcPct val="15000"/>
            </a:spcAft>
            <a:buChar char="•"/>
          </a:pPr>
          <a:r>
            <a:rPr lang="en-US" sz="1600" b="0" kern="1200" dirty="0"/>
            <a:t>Switzerland (draft law this week) / Ukraine…</a:t>
          </a:r>
        </a:p>
        <a:p>
          <a:pPr marL="171450" lvl="1" indent="-171450" algn="l" defTabSz="711200" rtl="0">
            <a:lnSpc>
              <a:spcPct val="90000"/>
            </a:lnSpc>
            <a:spcBef>
              <a:spcPct val="0"/>
            </a:spcBef>
            <a:spcAft>
              <a:spcPct val="15000"/>
            </a:spcAft>
            <a:buChar char="•"/>
          </a:pPr>
          <a:r>
            <a:rPr lang="en-US" sz="1600" b="0" kern="1200" dirty="0"/>
            <a:t>Australia – </a:t>
          </a:r>
          <a:r>
            <a:rPr lang="en-US" sz="1600" b="0" kern="1200" dirty="0" err="1"/>
            <a:t>Labour</a:t>
          </a:r>
          <a:r>
            <a:rPr lang="en-US" sz="1600" b="0" kern="1200" dirty="0"/>
            <a:t> Party commitment. General election?</a:t>
          </a:r>
        </a:p>
        <a:p>
          <a:pPr marL="171450" lvl="1" indent="-171450" algn="l" defTabSz="711200" rtl="0">
            <a:lnSpc>
              <a:spcPct val="90000"/>
            </a:lnSpc>
            <a:spcBef>
              <a:spcPct val="0"/>
            </a:spcBef>
            <a:spcAft>
              <a:spcPct val="15000"/>
            </a:spcAft>
            <a:buChar char="•"/>
          </a:pPr>
          <a:r>
            <a:rPr lang="en-US" sz="1600" b="0" kern="1200" dirty="0"/>
            <a:t>BRICS/MINT and other major economies?</a:t>
          </a:r>
        </a:p>
      </dsp:txBody>
      <dsp:txXfrm>
        <a:off x="4568531" y="4245747"/>
        <a:ext cx="6494172" cy="717249"/>
      </dsp:txXfrm>
    </dsp:sp>
    <dsp:sp modelId="{B892433A-367C-4809-BD6F-14012E951EB2}">
      <dsp:nvSpPr>
        <dsp:cNvPr id="0" name=""/>
        <dsp:cNvSpPr/>
      </dsp:nvSpPr>
      <dsp:spPr>
        <a:xfrm>
          <a:off x="0" y="4105807"/>
          <a:ext cx="4568531" cy="956332"/>
        </a:xfrm>
        <a:prstGeom prst="roundRect">
          <a:avLst/>
        </a:prstGeom>
        <a:solidFill>
          <a:schemeClr val="accent4">
            <a:hueOff val="-4464770"/>
            <a:satOff val="26899"/>
            <a:lumOff val="215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43815" rIns="87630" bIns="43815" numCol="1" spcCol="1270" anchor="ctr" anchorCtr="0">
          <a:noAutofit/>
        </a:bodyPr>
        <a:lstStyle/>
        <a:p>
          <a:pPr marL="0" lvl="0" indent="0" algn="ctr" defTabSz="1022350" rtl="0">
            <a:lnSpc>
              <a:spcPct val="90000"/>
            </a:lnSpc>
            <a:spcBef>
              <a:spcPct val="0"/>
            </a:spcBef>
            <a:spcAft>
              <a:spcPct val="35000"/>
            </a:spcAft>
            <a:buNone/>
          </a:pPr>
          <a:r>
            <a:rPr lang="en-US" sz="2300" b="1" kern="1200" dirty="0"/>
            <a:t>Going global…?</a:t>
          </a:r>
        </a:p>
      </dsp:txBody>
      <dsp:txXfrm>
        <a:off x="46684" y="4152491"/>
        <a:ext cx="4475163" cy="862964"/>
      </dsp:txXfrm>
    </dsp:sp>
  </dsp:spTree>
</dsp:drawing>
</file>

<file path=ppt/diagrams/layout1.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23FB255-47F9-4F5B-94F1-CA38BEA9A398}" type="datetimeFigureOut">
              <a:rPr lang="en-GB" smtClean="0"/>
              <a:t>17/07/2018</a:t>
            </a:fld>
            <a:endParaRPr lang="en-GB"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1571A0-8FED-4964-AF3C-A298F3F6E4D0}" type="slidenum">
              <a:rPr lang="en-GB" smtClean="0"/>
              <a:t>‹#›</a:t>
            </a:fld>
            <a:endParaRPr lang="en-GB" dirty="0"/>
          </a:p>
        </p:txBody>
      </p:sp>
    </p:spTree>
    <p:extLst>
      <p:ext uri="{BB962C8B-B14F-4D97-AF65-F5344CB8AC3E}">
        <p14:creationId xmlns:p14="http://schemas.microsoft.com/office/powerpoint/2010/main" val="15470043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baseline="0" dirty="0"/>
              <a:t>Introduction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baseline="0" dirty="0"/>
              <a:t>From the governance team at NRGI based in London</a:t>
            </a:r>
          </a:p>
          <a:p>
            <a:pPr marL="171450" indent="-171450">
              <a:buFontTx/>
              <a:buChar char="-"/>
            </a:pPr>
            <a:r>
              <a:rPr lang="en-US" baseline="0" dirty="0"/>
              <a:t>Shared the importance of managing the revenues you receive from extractives in Ghana – this session will go into how you can add data to stories to communicate to your audience how much the government receives from its oil and gas and mining to put pressure on government entities to manage these revenues well</a:t>
            </a:r>
          </a:p>
          <a:p>
            <a:pPr marL="171450" indent="-171450">
              <a:buFontTx/>
              <a:buChar char="-"/>
            </a:pPr>
            <a:r>
              <a:rPr lang="en-US" baseline="0" dirty="0"/>
              <a:t>Aim is to make your life easier – add data in a way that can instantly add a hook, important and new piece of news to your stories</a:t>
            </a:r>
          </a:p>
          <a:p>
            <a:pPr marL="171450" indent="-171450">
              <a:buFontTx/>
              <a:buChar char="-"/>
            </a:pPr>
            <a:r>
              <a:rPr lang="en-US" baseline="0" dirty="0"/>
              <a:t>Presentation on New revenue data source, how this new data source can add to stories in Ghana and how NRGI can support journalists in adding this data to their stories</a:t>
            </a:r>
            <a:endParaRPr lang="en-US" dirty="0"/>
          </a:p>
        </p:txBody>
      </p:sp>
      <p:sp>
        <p:nvSpPr>
          <p:cNvPr id="4" name="Slide Number Placeholder 3"/>
          <p:cNvSpPr>
            <a:spLocks noGrp="1"/>
          </p:cNvSpPr>
          <p:nvPr>
            <p:ph type="sldNum" sz="quarter" idx="10"/>
          </p:nvPr>
        </p:nvSpPr>
        <p:spPr/>
        <p:txBody>
          <a:bodyPr/>
          <a:lstStyle/>
          <a:p>
            <a:fld id="{221571A0-8FED-4964-AF3C-A298F3F6E4D0}" type="slidenum">
              <a:rPr lang="en-GB" smtClean="0"/>
              <a:t>1</a:t>
            </a:fld>
            <a:endParaRPr lang="en-GB" dirty="0"/>
          </a:p>
        </p:txBody>
      </p:sp>
    </p:spTree>
    <p:extLst>
      <p:ext uri="{BB962C8B-B14F-4D97-AF65-F5344CB8AC3E}">
        <p14:creationId xmlns:p14="http://schemas.microsoft.com/office/powerpoint/2010/main" val="12098833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221571A0-8FED-4964-AF3C-A298F3F6E4D0}" type="slidenum">
              <a:rPr lang="en-GB" smtClean="0"/>
              <a:t>11</a:t>
            </a:fld>
            <a:endParaRPr lang="en-GB" dirty="0"/>
          </a:p>
        </p:txBody>
      </p:sp>
    </p:spTree>
    <p:extLst>
      <p:ext uri="{BB962C8B-B14F-4D97-AF65-F5344CB8AC3E}">
        <p14:creationId xmlns:p14="http://schemas.microsoft.com/office/powerpoint/2010/main" val="16925359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221571A0-8FED-4964-AF3C-A298F3F6E4D0}" type="slidenum">
              <a:rPr lang="en-GB" smtClean="0"/>
              <a:t>12</a:t>
            </a:fld>
            <a:endParaRPr lang="en-GB" dirty="0"/>
          </a:p>
        </p:txBody>
      </p:sp>
    </p:spTree>
    <p:extLst>
      <p:ext uri="{BB962C8B-B14F-4D97-AF65-F5344CB8AC3E}">
        <p14:creationId xmlns:p14="http://schemas.microsoft.com/office/powerpoint/2010/main" val="36164339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221571A0-8FED-4964-AF3C-A298F3F6E4D0}" type="slidenum">
              <a:rPr lang="en-GB" smtClean="0"/>
              <a:t>13</a:t>
            </a:fld>
            <a:endParaRPr lang="en-GB" dirty="0"/>
          </a:p>
        </p:txBody>
      </p:sp>
    </p:spTree>
    <p:extLst>
      <p:ext uri="{BB962C8B-B14F-4D97-AF65-F5344CB8AC3E}">
        <p14:creationId xmlns:p14="http://schemas.microsoft.com/office/powerpoint/2010/main" val="37851610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a:t>
            </a:r>
            <a:r>
              <a:rPr lang="en-US" baseline="0" dirty="0"/>
              <a:t> major IOC;s operating on Jubilee, TEN and more recently Offshore Cape three points disclose there payments</a:t>
            </a:r>
          </a:p>
          <a:p>
            <a:pPr marL="171450" indent="-171450">
              <a:buFont typeface="Arial" panose="020B0604020202020204" pitchFamily="34" charset="0"/>
              <a:buChar char="•"/>
            </a:pPr>
            <a:r>
              <a:rPr lang="en-US" baseline="0" dirty="0"/>
              <a:t>Kosmos and Tullow both disclose proportionally for their equity share interest in Ten and Jubilee respectively</a:t>
            </a:r>
          </a:p>
          <a:p>
            <a:pPr marL="171450" indent="-171450">
              <a:buFont typeface="Arial" panose="020B0604020202020204" pitchFamily="34" charset="0"/>
              <a:buChar char="•"/>
            </a:pPr>
            <a:r>
              <a:rPr lang="en-US" baseline="0" dirty="0"/>
              <a:t>Unlike for the mining industry, there is already good revenue data coming from PIAC – this can be used to analyze and reconcile disclosures by the government</a:t>
            </a:r>
            <a:endParaRPr lang="en-US" dirty="0"/>
          </a:p>
        </p:txBody>
      </p:sp>
      <p:sp>
        <p:nvSpPr>
          <p:cNvPr id="4" name="Slide Number Placeholder 3"/>
          <p:cNvSpPr>
            <a:spLocks noGrp="1"/>
          </p:cNvSpPr>
          <p:nvPr>
            <p:ph type="sldNum" sz="quarter" idx="10"/>
          </p:nvPr>
        </p:nvSpPr>
        <p:spPr/>
        <p:txBody>
          <a:bodyPr/>
          <a:lstStyle/>
          <a:p>
            <a:fld id="{221571A0-8FED-4964-AF3C-A298F3F6E4D0}" type="slidenum">
              <a:rPr lang="en-GB" smtClean="0"/>
              <a:t>14</a:t>
            </a:fld>
            <a:endParaRPr lang="en-GB" dirty="0"/>
          </a:p>
        </p:txBody>
      </p:sp>
    </p:spTree>
    <p:extLst>
      <p:ext uri="{BB962C8B-B14F-4D97-AF65-F5344CB8AC3E}">
        <p14:creationId xmlns:p14="http://schemas.microsoft.com/office/powerpoint/2010/main" val="4053666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a:t>
            </a:r>
            <a:r>
              <a:rPr lang="en-US" baseline="0" dirty="0"/>
              <a:t> major IOC;s operating on Jubilee, TEN and more recently Offshore Cape three points disclose there payments</a:t>
            </a:r>
          </a:p>
          <a:p>
            <a:pPr marL="171450" indent="-171450">
              <a:buFont typeface="Arial" panose="020B0604020202020204" pitchFamily="34" charset="0"/>
              <a:buChar char="•"/>
            </a:pPr>
            <a:r>
              <a:rPr lang="en-US" baseline="0" dirty="0"/>
              <a:t>Kosmos and Tullow both disclose proportionally for their equity share interest in Ten and Jubilee respectively</a:t>
            </a:r>
          </a:p>
          <a:p>
            <a:pPr marL="171450" indent="-171450">
              <a:buFont typeface="Arial" panose="020B0604020202020204" pitchFamily="34" charset="0"/>
              <a:buChar char="•"/>
            </a:pPr>
            <a:r>
              <a:rPr lang="en-US" baseline="0" dirty="0"/>
              <a:t>Unlike for the mining industry, there is already good revenue data coming from PIAC – this can be used to analyze and reconcile disclosures by the government</a:t>
            </a:r>
            <a:endParaRPr lang="en-US" dirty="0"/>
          </a:p>
        </p:txBody>
      </p:sp>
      <p:sp>
        <p:nvSpPr>
          <p:cNvPr id="4" name="Slide Number Placeholder 3"/>
          <p:cNvSpPr>
            <a:spLocks noGrp="1"/>
          </p:cNvSpPr>
          <p:nvPr>
            <p:ph type="sldNum" sz="quarter" idx="10"/>
          </p:nvPr>
        </p:nvSpPr>
        <p:spPr/>
        <p:txBody>
          <a:bodyPr/>
          <a:lstStyle/>
          <a:p>
            <a:fld id="{221571A0-8FED-4964-AF3C-A298F3F6E4D0}" type="slidenum">
              <a:rPr lang="en-GB" smtClean="0"/>
              <a:t>15</a:t>
            </a:fld>
            <a:endParaRPr lang="en-GB" dirty="0"/>
          </a:p>
        </p:txBody>
      </p:sp>
    </p:spTree>
    <p:extLst>
      <p:ext uri="{BB962C8B-B14F-4D97-AF65-F5344CB8AC3E}">
        <p14:creationId xmlns:p14="http://schemas.microsoft.com/office/powerpoint/2010/main" val="12182114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baseline="0" dirty="0"/>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221571A0-8FED-4964-AF3C-A298F3F6E4D0}" type="slidenum">
              <a:rPr lang="en-GB" smtClean="0"/>
              <a:t>17</a:t>
            </a:fld>
            <a:endParaRPr lang="en-GB" dirty="0"/>
          </a:p>
        </p:txBody>
      </p:sp>
    </p:spTree>
    <p:extLst>
      <p:ext uri="{BB962C8B-B14F-4D97-AF65-F5344CB8AC3E}">
        <p14:creationId xmlns:p14="http://schemas.microsoft.com/office/powerpoint/2010/main" val="30593524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baseline="0" dirty="0"/>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221571A0-8FED-4964-AF3C-A298F3F6E4D0}" type="slidenum">
              <a:rPr lang="en-GB" smtClean="0"/>
              <a:t>18</a:t>
            </a:fld>
            <a:endParaRPr lang="en-GB" dirty="0"/>
          </a:p>
        </p:txBody>
      </p:sp>
    </p:spTree>
    <p:extLst>
      <p:ext uri="{BB962C8B-B14F-4D97-AF65-F5344CB8AC3E}">
        <p14:creationId xmlns:p14="http://schemas.microsoft.com/office/powerpoint/2010/main" val="38989350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baseline="0" dirty="0"/>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221571A0-8FED-4964-AF3C-A298F3F6E4D0}" type="slidenum">
              <a:rPr lang="en-GB" smtClean="0"/>
              <a:t>19</a:t>
            </a:fld>
            <a:endParaRPr lang="en-GB" dirty="0"/>
          </a:p>
        </p:txBody>
      </p:sp>
    </p:spTree>
    <p:extLst>
      <p:ext uri="{BB962C8B-B14F-4D97-AF65-F5344CB8AC3E}">
        <p14:creationId xmlns:p14="http://schemas.microsoft.com/office/powerpoint/2010/main" val="40764562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baseline="0" dirty="0"/>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221571A0-8FED-4964-AF3C-A298F3F6E4D0}" type="slidenum">
              <a:rPr lang="en-GB" smtClean="0"/>
              <a:t>20</a:t>
            </a:fld>
            <a:endParaRPr lang="en-GB" dirty="0"/>
          </a:p>
        </p:txBody>
      </p:sp>
    </p:spTree>
    <p:extLst>
      <p:ext uri="{BB962C8B-B14F-4D97-AF65-F5344CB8AC3E}">
        <p14:creationId xmlns:p14="http://schemas.microsoft.com/office/powerpoint/2010/main" val="17793403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21571A0-8FED-4964-AF3C-A298F3F6E4D0}" type="slidenum">
              <a:rPr lang="en-GB" smtClean="0"/>
              <a:t>21</a:t>
            </a:fld>
            <a:endParaRPr lang="en-GB" dirty="0"/>
          </a:p>
        </p:txBody>
      </p:sp>
    </p:spTree>
    <p:extLst>
      <p:ext uri="{BB962C8B-B14F-4D97-AF65-F5344CB8AC3E}">
        <p14:creationId xmlns:p14="http://schemas.microsoft.com/office/powerpoint/2010/main" val="1965188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sz="1200" dirty="0">
                <a:latin typeface="Calibri" panose="020F0502020204030204" pitchFamily="34" charset="0"/>
                <a:cs typeface="Calibri" panose="020F0502020204030204" pitchFamily="34" charset="0"/>
              </a:rPr>
              <a:t>Overview of Mandatory disclosure laws and payments to governments data</a:t>
            </a:r>
          </a:p>
          <a:p>
            <a:pPr marL="342900" indent="-342900">
              <a:buFont typeface="Arial" panose="020B0604020202020204" pitchFamily="34" charset="0"/>
              <a:buChar char="•"/>
            </a:pPr>
            <a:r>
              <a:rPr lang="en-US" sz="1200" dirty="0">
                <a:latin typeface="Calibri" panose="020F0502020204030204" pitchFamily="34" charset="0"/>
                <a:cs typeface="Calibri" panose="020F0502020204030204" pitchFamily="34" charset="0"/>
              </a:rPr>
              <a:t>What companies disclose in Ghana – both oil and gas and mining</a:t>
            </a:r>
          </a:p>
          <a:p>
            <a:pPr marL="342900" indent="-342900">
              <a:buFont typeface="Arial" panose="020B0604020202020204" pitchFamily="34" charset="0"/>
              <a:buChar char="•"/>
            </a:pPr>
            <a:r>
              <a:rPr lang="en-US" sz="1200" dirty="0">
                <a:latin typeface="Calibri" panose="020F0502020204030204" pitchFamily="34" charset="0"/>
                <a:cs typeface="Calibri" panose="020F0502020204030204" pitchFamily="34" charset="0"/>
              </a:rPr>
              <a:t>How this data can be relevant to ongoing stories in Ghana</a:t>
            </a:r>
          </a:p>
          <a:p>
            <a:pPr marL="342900" indent="-342900">
              <a:buFont typeface="Arial" panose="020B0604020202020204" pitchFamily="34" charset="0"/>
              <a:buChar char="•"/>
            </a:pPr>
            <a:r>
              <a:rPr lang="en-US" sz="1200" dirty="0">
                <a:latin typeface="Calibri" panose="020F0502020204030204" pitchFamily="34" charset="0"/>
                <a:cs typeface="Calibri" panose="020F0502020204030204" pitchFamily="34" charset="0"/>
              </a:rPr>
              <a:t>How NRGI has supported journalists in using this data </a:t>
            </a:r>
          </a:p>
          <a:p>
            <a:endParaRPr lang="en-US" dirty="0"/>
          </a:p>
        </p:txBody>
      </p:sp>
      <p:sp>
        <p:nvSpPr>
          <p:cNvPr id="4" name="Slide Number Placeholder 3"/>
          <p:cNvSpPr>
            <a:spLocks noGrp="1"/>
          </p:cNvSpPr>
          <p:nvPr>
            <p:ph type="sldNum" sz="quarter" idx="10"/>
          </p:nvPr>
        </p:nvSpPr>
        <p:spPr/>
        <p:txBody>
          <a:bodyPr/>
          <a:lstStyle/>
          <a:p>
            <a:fld id="{221571A0-8FED-4964-AF3C-A298F3F6E4D0}" type="slidenum">
              <a:rPr lang="en-GB" smtClean="0"/>
              <a:t>2</a:t>
            </a:fld>
            <a:endParaRPr lang="en-GB" dirty="0"/>
          </a:p>
        </p:txBody>
      </p:sp>
    </p:spTree>
    <p:extLst>
      <p:ext uri="{BB962C8B-B14F-4D97-AF65-F5344CB8AC3E}">
        <p14:creationId xmlns:p14="http://schemas.microsoft.com/office/powerpoint/2010/main" val="399267699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21571A0-8FED-4964-AF3C-A298F3F6E4D0}" type="slidenum">
              <a:rPr lang="en-GB" smtClean="0"/>
              <a:t>22</a:t>
            </a:fld>
            <a:endParaRPr lang="en-GB" dirty="0"/>
          </a:p>
        </p:txBody>
      </p:sp>
    </p:spTree>
    <p:extLst>
      <p:ext uri="{BB962C8B-B14F-4D97-AF65-F5344CB8AC3E}">
        <p14:creationId xmlns:p14="http://schemas.microsoft.com/office/powerpoint/2010/main" val="32328173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3854" rtl="0" eaLnBrk="1" fontAlgn="auto" latinLnBrk="0" hangingPunct="1">
              <a:lnSpc>
                <a:spcPct val="100000"/>
              </a:lnSpc>
              <a:spcBef>
                <a:spcPct val="0"/>
              </a:spcBef>
              <a:spcAft>
                <a:spcPts val="0"/>
              </a:spcAft>
              <a:buClrTx/>
              <a:buSzTx/>
              <a:buFontTx/>
              <a:buNone/>
              <a:tabLst/>
              <a:defRPr/>
            </a:pPr>
            <a:r>
              <a:rPr lang="en-US" baseline="0" dirty="0"/>
              <a:t>– Come about due to laws in EU Canada and Norway that require companies to disclose the payments they make to governments for the extraction of oil and gas and minerals</a:t>
            </a:r>
          </a:p>
          <a:p>
            <a:pPr marL="0" marR="0" lvl="1" indent="0" algn="l" defTabSz="913854" rtl="0" eaLnBrk="1" fontAlgn="auto" latinLnBrk="0" hangingPunct="1">
              <a:lnSpc>
                <a:spcPct val="100000"/>
              </a:lnSpc>
              <a:spcBef>
                <a:spcPct val="0"/>
              </a:spcBef>
              <a:spcAft>
                <a:spcPts val="0"/>
              </a:spcAft>
              <a:buClrTx/>
              <a:buSzTx/>
              <a:buFontTx/>
              <a:buNone/>
              <a:tabLst/>
              <a:defRPr/>
            </a:pPr>
            <a:r>
              <a:rPr lang="en-US" altLang="en-US" baseline="0" dirty="0"/>
              <a:t>- They are required to disclose any payment over 100,000</a:t>
            </a:r>
          </a:p>
          <a:p>
            <a:pPr marL="171450" marR="0" lvl="1" indent="-171450" algn="l" defTabSz="913854" rtl="0" eaLnBrk="1" fontAlgn="auto" latinLnBrk="0" hangingPunct="1">
              <a:lnSpc>
                <a:spcPct val="100000"/>
              </a:lnSpc>
              <a:spcBef>
                <a:spcPct val="0"/>
              </a:spcBef>
              <a:spcAft>
                <a:spcPts val="0"/>
              </a:spcAft>
              <a:buClrTx/>
              <a:buSzTx/>
              <a:buFontTx/>
              <a:buChar char="-"/>
              <a:tabLst/>
              <a:defRPr/>
            </a:pPr>
            <a:r>
              <a:rPr lang="en-GB" altLang="en-US" dirty="0"/>
              <a:t>They have to report</a:t>
            </a:r>
            <a:r>
              <a:rPr lang="en-GB" altLang="en-US" baseline="0" dirty="0"/>
              <a:t> which specific government entity has received the revenue</a:t>
            </a:r>
          </a:p>
          <a:p>
            <a:pPr marL="628650" marR="0" lvl="2" indent="-171450" algn="l" defTabSz="913854" rtl="0" eaLnBrk="1" fontAlgn="auto" latinLnBrk="0" hangingPunct="1">
              <a:lnSpc>
                <a:spcPct val="100000"/>
              </a:lnSpc>
              <a:spcBef>
                <a:spcPct val="0"/>
              </a:spcBef>
              <a:spcAft>
                <a:spcPts val="0"/>
              </a:spcAft>
              <a:buClrTx/>
              <a:buSzTx/>
              <a:buFontTx/>
              <a:buChar char="-"/>
              <a:tabLst/>
              <a:defRPr/>
            </a:pPr>
            <a:r>
              <a:rPr lang="en-GB" altLang="en-US" baseline="0" dirty="0"/>
              <a:t>Subnational entities – such as district assemblies</a:t>
            </a:r>
          </a:p>
          <a:p>
            <a:pPr marL="628650" marR="0" lvl="2" indent="-171450" algn="l" defTabSz="913854" rtl="0" eaLnBrk="1" fontAlgn="auto" latinLnBrk="0" hangingPunct="1">
              <a:lnSpc>
                <a:spcPct val="100000"/>
              </a:lnSpc>
              <a:spcBef>
                <a:spcPct val="0"/>
              </a:spcBef>
              <a:spcAft>
                <a:spcPts val="0"/>
              </a:spcAft>
              <a:buClrTx/>
              <a:buSzTx/>
              <a:buFontTx/>
              <a:buChar char="-"/>
              <a:tabLst/>
              <a:defRPr/>
            </a:pPr>
            <a:r>
              <a:rPr lang="en-GB" altLang="en-US" baseline="0" dirty="0"/>
              <a:t>SOEs GNPC</a:t>
            </a:r>
          </a:p>
          <a:p>
            <a:pPr marL="171450" marR="0" lvl="0" indent="-171450" algn="l" defTabSz="913854" rtl="0" eaLnBrk="1" fontAlgn="auto" latinLnBrk="0" hangingPunct="1">
              <a:lnSpc>
                <a:spcPct val="100000"/>
              </a:lnSpc>
              <a:spcBef>
                <a:spcPct val="0"/>
              </a:spcBef>
              <a:spcAft>
                <a:spcPts val="0"/>
              </a:spcAft>
              <a:buClrTx/>
              <a:buSzTx/>
              <a:buFontTx/>
              <a:buChar char="-"/>
              <a:tabLst/>
              <a:defRPr/>
            </a:pPr>
            <a:r>
              <a:rPr lang="en-GB" altLang="en-US" dirty="0"/>
              <a:t>They must also disclose at project-level</a:t>
            </a:r>
          </a:p>
          <a:p>
            <a:pPr marL="171450" marR="0" lvl="0" indent="-171450" algn="l" defTabSz="913854" rtl="0" eaLnBrk="1" fontAlgn="auto" latinLnBrk="0" hangingPunct="1">
              <a:lnSpc>
                <a:spcPct val="100000"/>
              </a:lnSpc>
              <a:spcBef>
                <a:spcPct val="0"/>
              </a:spcBef>
              <a:spcAft>
                <a:spcPts val="0"/>
              </a:spcAft>
              <a:buClrTx/>
              <a:buSzTx/>
              <a:buFontTx/>
              <a:buChar char="-"/>
              <a:tabLst/>
              <a:defRPr/>
            </a:pPr>
            <a:r>
              <a:rPr lang="en-GB" altLang="en-US" dirty="0"/>
              <a:t>Must disclose payment type – i.e. royalty or dividend</a:t>
            </a:r>
          </a:p>
          <a:p>
            <a:pPr marL="171450" marR="0" lvl="0" indent="-171450" algn="l" defTabSz="913854" rtl="0" eaLnBrk="1" fontAlgn="auto" latinLnBrk="0" hangingPunct="1">
              <a:lnSpc>
                <a:spcPct val="100000"/>
              </a:lnSpc>
              <a:spcBef>
                <a:spcPct val="0"/>
              </a:spcBef>
              <a:spcAft>
                <a:spcPts val="0"/>
              </a:spcAft>
              <a:buClrTx/>
              <a:buSzTx/>
              <a:buFontTx/>
              <a:buChar char="-"/>
              <a:tabLst/>
              <a:defRPr/>
            </a:pPr>
            <a:r>
              <a:rPr lang="en-GB" altLang="en-US" dirty="0"/>
              <a:t>Have</a:t>
            </a:r>
            <a:r>
              <a:rPr lang="en-GB" altLang="en-US" baseline="0" dirty="0"/>
              <a:t> to disclose within 150 days of end of financial year – makes this very timely. All for 2017 compared to 2015 for GEITI</a:t>
            </a:r>
            <a:endParaRPr lang="en-GB" altLang="en-US" dirty="0"/>
          </a:p>
          <a:p>
            <a:pPr marL="0" lvl="1" indent="0" defTabSz="913854">
              <a:spcBef>
                <a:spcPct val="0"/>
              </a:spcBef>
              <a:buFontTx/>
              <a:buNone/>
            </a:pPr>
            <a:endParaRPr lang="en-US" altLang="en-US" b="1" dirty="0"/>
          </a:p>
          <a:p>
            <a:pPr marL="0" lvl="1" indent="0" defTabSz="913854">
              <a:spcBef>
                <a:spcPct val="0"/>
              </a:spcBef>
              <a:buFontTx/>
              <a:buNone/>
            </a:pPr>
            <a:endParaRPr lang="en-US" altLang="en-US" b="1" dirty="0"/>
          </a:p>
          <a:p>
            <a:pPr marL="0" lvl="1" indent="0" defTabSz="913854">
              <a:spcBef>
                <a:spcPct val="0"/>
              </a:spcBef>
              <a:buFontTx/>
              <a:buNone/>
            </a:pPr>
            <a:r>
              <a:rPr lang="en-US" altLang="en-US" b="1" dirty="0"/>
              <a:t>Key features</a:t>
            </a:r>
          </a:p>
          <a:p>
            <a:pPr marL="0" lvl="1" indent="0" defTabSz="913854">
              <a:spcBef>
                <a:spcPct val="0"/>
              </a:spcBef>
              <a:buFontTx/>
              <a:buNone/>
            </a:pPr>
            <a:r>
              <a:rPr lang="en-US" altLang="en-US" dirty="0"/>
              <a:t>Payment types:</a:t>
            </a:r>
          </a:p>
          <a:p>
            <a:pPr marL="626781" lvl="2" indent="-169581" defTabSz="913854">
              <a:spcBef>
                <a:spcPct val="0"/>
              </a:spcBef>
              <a:buFontTx/>
              <a:buChar char="•"/>
            </a:pPr>
            <a:r>
              <a:rPr lang="en-GB" altLang="en-US" dirty="0"/>
              <a:t>(a) production entitlements;</a:t>
            </a:r>
          </a:p>
          <a:p>
            <a:pPr marL="626781" lvl="2" indent="-169581" defTabSz="913854">
              <a:spcBef>
                <a:spcPct val="0"/>
              </a:spcBef>
              <a:buFontTx/>
              <a:buChar char="•"/>
            </a:pPr>
            <a:r>
              <a:rPr lang="en-GB" altLang="en-US" dirty="0"/>
              <a:t>(b) taxes levied on the  income,  production or profits of companies,  excluding taxes  levied on consumption such as value added taxes, personal income taxes or sales taxes;</a:t>
            </a:r>
          </a:p>
          <a:p>
            <a:pPr marL="626781" lvl="2" indent="-169581" defTabSz="913854">
              <a:spcBef>
                <a:spcPct val="0"/>
              </a:spcBef>
              <a:buFontTx/>
              <a:buChar char="•"/>
            </a:pPr>
            <a:r>
              <a:rPr lang="en-GB" altLang="en-US" dirty="0"/>
              <a:t>(c) royalties;</a:t>
            </a:r>
          </a:p>
          <a:p>
            <a:pPr marL="626781" lvl="2" indent="-169581" defTabSz="913854">
              <a:spcBef>
                <a:spcPct val="0"/>
              </a:spcBef>
              <a:buFontTx/>
              <a:buChar char="•"/>
            </a:pPr>
            <a:r>
              <a:rPr lang="en-GB" altLang="en-US" dirty="0"/>
              <a:t>(d) dividends;</a:t>
            </a:r>
          </a:p>
          <a:p>
            <a:pPr marL="626781" lvl="2" indent="-169581" defTabSz="913854">
              <a:spcBef>
                <a:spcPct val="0"/>
              </a:spcBef>
              <a:buFontTx/>
              <a:buChar char="•"/>
            </a:pPr>
            <a:r>
              <a:rPr lang="en-GB" altLang="en-US" dirty="0"/>
              <a:t>(e) signature, discovery and production bonuses;</a:t>
            </a:r>
          </a:p>
          <a:p>
            <a:pPr marL="626781" lvl="2" indent="-169581" defTabSz="913854">
              <a:spcBef>
                <a:spcPct val="0"/>
              </a:spcBef>
              <a:buFontTx/>
              <a:buChar char="•"/>
            </a:pPr>
            <a:r>
              <a:rPr lang="en-GB" altLang="en-US" dirty="0"/>
              <a:t>(f) licence fees, rental fees, entry fees and other considerations for licences and /or concessions; and</a:t>
            </a:r>
          </a:p>
          <a:p>
            <a:pPr marL="626781" lvl="2" indent="-169581" defTabSz="913854">
              <a:spcBef>
                <a:spcPct val="0"/>
              </a:spcBef>
              <a:buFontTx/>
              <a:buChar char="•"/>
            </a:pPr>
            <a:r>
              <a:rPr lang="en-GB" altLang="en-US" dirty="0"/>
              <a:t>(g) payments for infrastructure improvements.</a:t>
            </a:r>
          </a:p>
        </p:txBody>
      </p:sp>
      <p:sp>
        <p:nvSpPr>
          <p:cNvPr id="4" name="Slide Number Placeholder 3"/>
          <p:cNvSpPr>
            <a:spLocks noGrp="1"/>
          </p:cNvSpPr>
          <p:nvPr>
            <p:ph type="sldNum" sz="quarter" idx="10"/>
          </p:nvPr>
        </p:nvSpPr>
        <p:spPr/>
        <p:txBody>
          <a:bodyPr/>
          <a:lstStyle/>
          <a:p>
            <a:fld id="{221571A0-8FED-4964-AF3C-A298F3F6E4D0}" type="slidenum">
              <a:rPr lang="en-GB" smtClean="0"/>
              <a:t>3</a:t>
            </a:fld>
            <a:endParaRPr lang="en-GB" dirty="0"/>
          </a:p>
        </p:txBody>
      </p:sp>
    </p:spTree>
    <p:extLst>
      <p:ext uri="{BB962C8B-B14F-4D97-AF65-F5344CB8AC3E}">
        <p14:creationId xmlns:p14="http://schemas.microsoft.com/office/powerpoint/2010/main" val="17987477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Company disclosure – this is</a:t>
            </a:r>
            <a:r>
              <a:rPr lang="en-US" baseline="0" dirty="0"/>
              <a:t> the company statement – can be used in conversation in government</a:t>
            </a:r>
          </a:p>
          <a:p>
            <a:pPr marL="171450" indent="-171450">
              <a:buFontTx/>
              <a:buChar char="-"/>
            </a:pPr>
            <a:r>
              <a:rPr lang="en-US" baseline="0" dirty="0"/>
              <a:t>Timely, important to having story relevant to audience – GEITI most recent report from 2015 – hard to gain attention of audience as much</a:t>
            </a:r>
          </a:p>
          <a:p>
            <a:pPr marL="171450" indent="-171450">
              <a:buFontTx/>
              <a:buChar char="-"/>
            </a:pPr>
            <a:r>
              <a:rPr lang="en-US" baseline="0" dirty="0"/>
              <a:t>Payment types – Every company must use same definition – and we will look at what times of payments we should expect</a:t>
            </a:r>
            <a:endParaRPr lang="en-US" dirty="0"/>
          </a:p>
        </p:txBody>
      </p:sp>
      <p:sp>
        <p:nvSpPr>
          <p:cNvPr id="4" name="Slide Number Placeholder 3"/>
          <p:cNvSpPr>
            <a:spLocks noGrp="1"/>
          </p:cNvSpPr>
          <p:nvPr>
            <p:ph type="sldNum" sz="quarter" idx="10"/>
          </p:nvPr>
        </p:nvSpPr>
        <p:spPr/>
        <p:txBody>
          <a:bodyPr/>
          <a:lstStyle/>
          <a:p>
            <a:fld id="{221571A0-8FED-4964-AF3C-A298F3F6E4D0}" type="slidenum">
              <a:rPr lang="en-GB" smtClean="0"/>
              <a:t>4</a:t>
            </a:fld>
            <a:endParaRPr lang="en-GB" dirty="0"/>
          </a:p>
        </p:txBody>
      </p:sp>
    </p:spTree>
    <p:extLst>
      <p:ext uri="{BB962C8B-B14F-4D97-AF65-F5344CB8AC3E}">
        <p14:creationId xmlns:p14="http://schemas.microsoft.com/office/powerpoint/2010/main" val="20937158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221571A0-8FED-4964-AF3C-A298F3F6E4D0}" type="slidenum">
              <a:rPr lang="en-GB" smtClean="0"/>
              <a:t>6</a:t>
            </a:fld>
            <a:endParaRPr lang="en-GB" dirty="0"/>
          </a:p>
        </p:txBody>
      </p:sp>
    </p:spTree>
    <p:extLst>
      <p:ext uri="{BB962C8B-B14F-4D97-AF65-F5344CB8AC3E}">
        <p14:creationId xmlns:p14="http://schemas.microsoft.com/office/powerpoint/2010/main" val="15875200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221571A0-8FED-4964-AF3C-A298F3F6E4D0}" type="slidenum">
              <a:rPr lang="en-GB" smtClean="0"/>
              <a:t>7</a:t>
            </a:fld>
            <a:endParaRPr lang="en-GB" dirty="0"/>
          </a:p>
        </p:txBody>
      </p:sp>
    </p:spTree>
    <p:extLst>
      <p:ext uri="{BB962C8B-B14F-4D97-AF65-F5344CB8AC3E}">
        <p14:creationId xmlns:p14="http://schemas.microsoft.com/office/powerpoint/2010/main" val="3532802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baseline="0" dirty="0"/>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221571A0-8FED-4964-AF3C-A298F3F6E4D0}" type="slidenum">
              <a:rPr lang="en-GB" smtClean="0"/>
              <a:t>8</a:t>
            </a:fld>
            <a:endParaRPr lang="en-GB" dirty="0"/>
          </a:p>
        </p:txBody>
      </p:sp>
    </p:spTree>
    <p:extLst>
      <p:ext uri="{BB962C8B-B14F-4D97-AF65-F5344CB8AC3E}">
        <p14:creationId xmlns:p14="http://schemas.microsoft.com/office/powerpoint/2010/main" val="24224123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baseline="0" dirty="0"/>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221571A0-8FED-4964-AF3C-A298F3F6E4D0}" type="slidenum">
              <a:rPr lang="en-GB" smtClean="0"/>
              <a:t>9</a:t>
            </a:fld>
            <a:endParaRPr lang="en-GB" dirty="0"/>
          </a:p>
        </p:txBody>
      </p:sp>
    </p:spTree>
    <p:extLst>
      <p:ext uri="{BB962C8B-B14F-4D97-AF65-F5344CB8AC3E}">
        <p14:creationId xmlns:p14="http://schemas.microsoft.com/office/powerpoint/2010/main" val="29258986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21571A0-8FED-4964-AF3C-A298F3F6E4D0}" type="slidenum">
              <a:rPr lang="en-GB" smtClean="0"/>
              <a:t>10</a:t>
            </a:fld>
            <a:endParaRPr lang="en-GB" dirty="0"/>
          </a:p>
        </p:txBody>
      </p:sp>
    </p:spTree>
    <p:extLst>
      <p:ext uri="{BB962C8B-B14F-4D97-AF65-F5344CB8AC3E}">
        <p14:creationId xmlns:p14="http://schemas.microsoft.com/office/powerpoint/2010/main" val="17418287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8"/>
            <a:ext cx="10363200" cy="1470025"/>
          </a:xfrm>
        </p:spPr>
        <p:txBody>
          <a:bodyPr/>
          <a:lstStyle/>
          <a:p>
            <a:r>
              <a:rPr lang="en-US" dirty="0"/>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r>
              <a:rPr lang="en-US" dirty="0">
                <a:solidFill>
                  <a:prstClr val="black">
                    <a:tint val="75000"/>
                  </a:prstClr>
                </a:solidFill>
              </a:rPr>
              <a:t>6/28/2017</a:t>
            </a:r>
          </a:p>
        </p:txBody>
      </p:sp>
      <p:sp>
        <p:nvSpPr>
          <p:cNvPr id="5" name="Footer Placeholder 4"/>
          <p:cNvSpPr>
            <a:spLocks noGrp="1"/>
          </p:cNvSpPr>
          <p:nvPr>
            <p:ph type="ftr" sz="quarter" idx="11"/>
          </p:nvPr>
        </p:nvSpPr>
        <p:spPr/>
        <p:txBody>
          <a:bodyPr/>
          <a:lstStyle/>
          <a:p>
            <a:r>
              <a:rPr lang="en-GB" dirty="0">
                <a:solidFill>
                  <a:prstClr val="black">
                    <a:tint val="75000"/>
                  </a:prstClr>
                </a:solidFill>
              </a:rPr>
              <a:t>2017 Resource Governance Index - Toolkit v0.1</a:t>
            </a:r>
            <a:endParaRPr lang="en-US" dirty="0">
              <a:solidFill>
                <a:prstClr val="black">
                  <a:tint val="75000"/>
                </a:prstClr>
              </a:solidFill>
            </a:endParaRPr>
          </a:p>
        </p:txBody>
      </p:sp>
    </p:spTree>
    <p:extLst>
      <p:ext uri="{BB962C8B-B14F-4D97-AF65-F5344CB8AC3E}">
        <p14:creationId xmlns:p14="http://schemas.microsoft.com/office/powerpoint/2010/main" val="13801162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dirty="0">
                <a:solidFill>
                  <a:prstClr val="black">
                    <a:tint val="75000"/>
                  </a:prstClr>
                </a:solidFill>
              </a:rPr>
              <a:t>6/28/2017</a:t>
            </a:r>
          </a:p>
        </p:txBody>
      </p:sp>
      <p:sp>
        <p:nvSpPr>
          <p:cNvPr id="5" name="Footer Placeholder 4"/>
          <p:cNvSpPr>
            <a:spLocks noGrp="1"/>
          </p:cNvSpPr>
          <p:nvPr>
            <p:ph type="ftr" sz="quarter" idx="11"/>
          </p:nvPr>
        </p:nvSpPr>
        <p:spPr/>
        <p:txBody>
          <a:bodyPr/>
          <a:lstStyle/>
          <a:p>
            <a:r>
              <a:rPr lang="en-GB" dirty="0">
                <a:solidFill>
                  <a:prstClr val="black">
                    <a:tint val="75000"/>
                  </a:prstClr>
                </a:solidFill>
              </a:rPr>
              <a:t>2017 Resource Governance Index - Toolkit v0.1</a:t>
            </a:r>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FFC9645A-DA5A-47AF-A50D-03006D823DC9}"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9135067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1"/>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41"/>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dirty="0">
                <a:solidFill>
                  <a:prstClr val="black">
                    <a:tint val="75000"/>
                  </a:prstClr>
                </a:solidFill>
              </a:rPr>
              <a:t>6/28/2017</a:t>
            </a:r>
          </a:p>
        </p:txBody>
      </p:sp>
      <p:sp>
        <p:nvSpPr>
          <p:cNvPr id="5" name="Footer Placeholder 4"/>
          <p:cNvSpPr>
            <a:spLocks noGrp="1"/>
          </p:cNvSpPr>
          <p:nvPr>
            <p:ph type="ftr" sz="quarter" idx="11"/>
          </p:nvPr>
        </p:nvSpPr>
        <p:spPr/>
        <p:txBody>
          <a:bodyPr/>
          <a:lstStyle/>
          <a:p>
            <a:r>
              <a:rPr lang="en-GB" dirty="0">
                <a:solidFill>
                  <a:prstClr val="black">
                    <a:tint val="75000"/>
                  </a:prstClr>
                </a:solidFill>
              </a:rPr>
              <a:t>2017 Resource Governance Index - Toolkit v0.1</a:t>
            </a:r>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FFC9645A-DA5A-47AF-A50D-03006D823DC9}"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6791721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dirty="0">
                <a:solidFill>
                  <a:prstClr val="black">
                    <a:tint val="75000"/>
                  </a:prstClr>
                </a:solidFill>
              </a:rPr>
              <a:t>6/28/2017</a:t>
            </a:r>
          </a:p>
        </p:txBody>
      </p:sp>
      <p:sp>
        <p:nvSpPr>
          <p:cNvPr id="5" name="Footer Placeholder 4"/>
          <p:cNvSpPr>
            <a:spLocks noGrp="1"/>
          </p:cNvSpPr>
          <p:nvPr>
            <p:ph type="ftr" sz="quarter" idx="11"/>
          </p:nvPr>
        </p:nvSpPr>
        <p:spPr/>
        <p:txBody>
          <a:bodyPr/>
          <a:lstStyle/>
          <a:p>
            <a:r>
              <a:rPr lang="en-GB" dirty="0">
                <a:solidFill>
                  <a:prstClr val="black">
                    <a:tint val="75000"/>
                  </a:prstClr>
                </a:solidFill>
              </a:rPr>
              <a:t>2017 Resource Governance Index - Toolkit v0.1</a:t>
            </a:r>
            <a:endParaRPr lang="en-US" dirty="0">
              <a:solidFill>
                <a:prstClr val="black">
                  <a:tint val="75000"/>
                </a:prstClr>
              </a:solidFill>
            </a:endParaRPr>
          </a:p>
        </p:txBody>
      </p:sp>
    </p:spTree>
    <p:extLst>
      <p:ext uri="{BB962C8B-B14F-4D97-AF65-F5344CB8AC3E}">
        <p14:creationId xmlns:p14="http://schemas.microsoft.com/office/powerpoint/2010/main" val="33490799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dirty="0">
                <a:solidFill>
                  <a:prstClr val="black">
                    <a:tint val="75000"/>
                  </a:prstClr>
                </a:solidFill>
              </a:rPr>
              <a:t>6/28/2017</a:t>
            </a:r>
          </a:p>
        </p:txBody>
      </p:sp>
      <p:sp>
        <p:nvSpPr>
          <p:cNvPr id="5" name="Footer Placeholder 4"/>
          <p:cNvSpPr>
            <a:spLocks noGrp="1"/>
          </p:cNvSpPr>
          <p:nvPr>
            <p:ph type="ftr" sz="quarter" idx="11"/>
          </p:nvPr>
        </p:nvSpPr>
        <p:spPr/>
        <p:txBody>
          <a:bodyPr/>
          <a:lstStyle/>
          <a:p>
            <a:r>
              <a:rPr lang="en-GB" dirty="0">
                <a:solidFill>
                  <a:prstClr val="black">
                    <a:tint val="75000"/>
                  </a:prstClr>
                </a:solidFill>
              </a:rPr>
              <a:t>2017 Resource Governance Index - Toolkit v0.1</a:t>
            </a:r>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FFC9645A-DA5A-47AF-A50D-03006D823DC9}"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5141238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3"/>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3"/>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r>
              <a:rPr lang="en-US" dirty="0">
                <a:solidFill>
                  <a:prstClr val="black">
                    <a:tint val="75000"/>
                  </a:prstClr>
                </a:solidFill>
              </a:rPr>
              <a:t>6/28/2017</a:t>
            </a:r>
          </a:p>
        </p:txBody>
      </p:sp>
      <p:sp>
        <p:nvSpPr>
          <p:cNvPr id="6" name="Footer Placeholder 5"/>
          <p:cNvSpPr>
            <a:spLocks noGrp="1"/>
          </p:cNvSpPr>
          <p:nvPr>
            <p:ph type="ftr" sz="quarter" idx="11"/>
          </p:nvPr>
        </p:nvSpPr>
        <p:spPr/>
        <p:txBody>
          <a:bodyPr/>
          <a:lstStyle/>
          <a:p>
            <a:r>
              <a:rPr lang="en-GB" dirty="0">
                <a:solidFill>
                  <a:prstClr val="black">
                    <a:tint val="75000"/>
                  </a:prstClr>
                </a:solidFill>
              </a:rPr>
              <a:t>2017 Resource Governance Index - Toolkit v0.1</a:t>
            </a:r>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FFC9645A-DA5A-47AF-A50D-03006D823DC9}"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8480641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9"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9"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r>
              <a:rPr lang="en-US" dirty="0">
                <a:solidFill>
                  <a:prstClr val="black">
                    <a:tint val="75000"/>
                  </a:prstClr>
                </a:solidFill>
              </a:rPr>
              <a:t>6/28/2017</a:t>
            </a:r>
          </a:p>
        </p:txBody>
      </p:sp>
      <p:sp>
        <p:nvSpPr>
          <p:cNvPr id="8" name="Footer Placeholder 7"/>
          <p:cNvSpPr>
            <a:spLocks noGrp="1"/>
          </p:cNvSpPr>
          <p:nvPr>
            <p:ph type="ftr" sz="quarter" idx="11"/>
          </p:nvPr>
        </p:nvSpPr>
        <p:spPr/>
        <p:txBody>
          <a:bodyPr/>
          <a:lstStyle/>
          <a:p>
            <a:r>
              <a:rPr lang="en-GB" dirty="0">
                <a:solidFill>
                  <a:prstClr val="black">
                    <a:tint val="75000"/>
                  </a:prstClr>
                </a:solidFill>
              </a:rPr>
              <a:t>2017 Resource Governance Index - Toolkit v0.1</a:t>
            </a:r>
            <a:endParaRPr lang="en-US" dirty="0">
              <a:solidFill>
                <a:prstClr val="black">
                  <a:tint val="75000"/>
                </a:prstClr>
              </a:solidFill>
            </a:endParaRPr>
          </a:p>
        </p:txBody>
      </p:sp>
      <p:sp>
        <p:nvSpPr>
          <p:cNvPr id="9" name="Slide Number Placeholder 8"/>
          <p:cNvSpPr>
            <a:spLocks noGrp="1"/>
          </p:cNvSpPr>
          <p:nvPr>
            <p:ph type="sldNum" sz="quarter" idx="12"/>
          </p:nvPr>
        </p:nvSpPr>
        <p:spPr/>
        <p:txBody>
          <a:bodyPr/>
          <a:lstStyle/>
          <a:p>
            <a:fld id="{FFC9645A-DA5A-47AF-A50D-03006D823DC9}"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6858825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r>
              <a:rPr lang="en-US" dirty="0">
                <a:solidFill>
                  <a:prstClr val="black">
                    <a:tint val="75000"/>
                  </a:prstClr>
                </a:solidFill>
              </a:rPr>
              <a:t>6/28/2017</a:t>
            </a:r>
          </a:p>
        </p:txBody>
      </p:sp>
      <p:sp>
        <p:nvSpPr>
          <p:cNvPr id="4" name="Footer Placeholder 3"/>
          <p:cNvSpPr>
            <a:spLocks noGrp="1"/>
          </p:cNvSpPr>
          <p:nvPr>
            <p:ph type="ftr" sz="quarter" idx="11"/>
          </p:nvPr>
        </p:nvSpPr>
        <p:spPr/>
        <p:txBody>
          <a:bodyPr/>
          <a:lstStyle/>
          <a:p>
            <a:r>
              <a:rPr lang="en-GB" dirty="0">
                <a:solidFill>
                  <a:prstClr val="black">
                    <a:tint val="75000"/>
                  </a:prstClr>
                </a:solidFill>
              </a:rPr>
              <a:t>2017 Resource Governance Index - Toolkit v0.1</a:t>
            </a:r>
            <a:endParaRPr lang="en-US" dirty="0">
              <a:solidFill>
                <a:prstClr val="black">
                  <a:tint val="75000"/>
                </a:prstClr>
              </a:solidFill>
            </a:endParaRPr>
          </a:p>
        </p:txBody>
      </p:sp>
      <p:sp>
        <p:nvSpPr>
          <p:cNvPr id="5" name="Slide Number Placeholder 4"/>
          <p:cNvSpPr>
            <a:spLocks noGrp="1"/>
          </p:cNvSpPr>
          <p:nvPr>
            <p:ph type="sldNum" sz="quarter" idx="12"/>
          </p:nvPr>
        </p:nvSpPr>
        <p:spPr/>
        <p:txBody>
          <a:bodyPr/>
          <a:lstStyle/>
          <a:p>
            <a:fld id="{FFC9645A-DA5A-47AF-A50D-03006D823DC9}"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6358629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dirty="0">
                <a:solidFill>
                  <a:prstClr val="black">
                    <a:tint val="75000"/>
                  </a:prstClr>
                </a:solidFill>
              </a:rPr>
              <a:t>6/28/2017</a:t>
            </a:r>
          </a:p>
        </p:txBody>
      </p:sp>
      <p:sp>
        <p:nvSpPr>
          <p:cNvPr id="3" name="Footer Placeholder 2"/>
          <p:cNvSpPr>
            <a:spLocks noGrp="1"/>
          </p:cNvSpPr>
          <p:nvPr>
            <p:ph type="ftr" sz="quarter" idx="11"/>
          </p:nvPr>
        </p:nvSpPr>
        <p:spPr/>
        <p:txBody>
          <a:bodyPr/>
          <a:lstStyle/>
          <a:p>
            <a:r>
              <a:rPr lang="en-GB" dirty="0">
                <a:solidFill>
                  <a:prstClr val="black">
                    <a:tint val="75000"/>
                  </a:prstClr>
                </a:solidFill>
              </a:rPr>
              <a:t>2017 Resource Governance Index - Toolkit v0.1</a:t>
            </a:r>
            <a:endParaRPr lang="en-US" dirty="0">
              <a:solidFill>
                <a:prstClr val="black">
                  <a:tint val="75000"/>
                </a:prstClr>
              </a:solidFill>
            </a:endParaRPr>
          </a:p>
        </p:txBody>
      </p:sp>
      <p:sp>
        <p:nvSpPr>
          <p:cNvPr id="4" name="Slide Number Placeholder 3"/>
          <p:cNvSpPr>
            <a:spLocks noGrp="1"/>
          </p:cNvSpPr>
          <p:nvPr>
            <p:ph type="sldNum" sz="quarter" idx="12"/>
          </p:nvPr>
        </p:nvSpPr>
        <p:spPr/>
        <p:txBody>
          <a:bodyPr/>
          <a:lstStyle/>
          <a:p>
            <a:fld id="{FFC9645A-DA5A-47AF-A50D-03006D823DC9}"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0206184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2"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3"/>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2" y="1435103"/>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dirty="0">
                <a:solidFill>
                  <a:prstClr val="black">
                    <a:tint val="75000"/>
                  </a:prstClr>
                </a:solidFill>
              </a:rPr>
              <a:t>6/28/2017</a:t>
            </a:r>
          </a:p>
        </p:txBody>
      </p:sp>
      <p:sp>
        <p:nvSpPr>
          <p:cNvPr id="6" name="Footer Placeholder 5"/>
          <p:cNvSpPr>
            <a:spLocks noGrp="1"/>
          </p:cNvSpPr>
          <p:nvPr>
            <p:ph type="ftr" sz="quarter" idx="11"/>
          </p:nvPr>
        </p:nvSpPr>
        <p:spPr/>
        <p:txBody>
          <a:bodyPr/>
          <a:lstStyle/>
          <a:p>
            <a:r>
              <a:rPr lang="en-GB" dirty="0">
                <a:solidFill>
                  <a:prstClr val="black">
                    <a:tint val="75000"/>
                  </a:prstClr>
                </a:solidFill>
              </a:rPr>
              <a:t>2017 Resource Governance Index - Toolkit v0.1</a:t>
            </a:r>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FFC9645A-DA5A-47AF-A50D-03006D823DC9}"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8457901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dirty="0">
                <a:solidFill>
                  <a:prstClr val="black">
                    <a:tint val="75000"/>
                  </a:prstClr>
                </a:solidFill>
              </a:rPr>
              <a:t>6/28/2017</a:t>
            </a:r>
          </a:p>
        </p:txBody>
      </p:sp>
      <p:sp>
        <p:nvSpPr>
          <p:cNvPr id="6" name="Footer Placeholder 5"/>
          <p:cNvSpPr>
            <a:spLocks noGrp="1"/>
          </p:cNvSpPr>
          <p:nvPr>
            <p:ph type="ftr" sz="quarter" idx="11"/>
          </p:nvPr>
        </p:nvSpPr>
        <p:spPr/>
        <p:txBody>
          <a:bodyPr/>
          <a:lstStyle/>
          <a:p>
            <a:r>
              <a:rPr lang="en-GB" dirty="0">
                <a:solidFill>
                  <a:prstClr val="black">
                    <a:tint val="75000"/>
                  </a:prstClr>
                </a:solidFill>
              </a:rPr>
              <a:t>2017 Resource Governance Index - Toolkit v0.1</a:t>
            </a:r>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FFC9645A-DA5A-47AF-A50D-03006D823DC9}"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2654717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p:cNvSpPr>
            <a:spLocks noGrp="1"/>
          </p:cNvSpPr>
          <p:nvPr>
            <p:ph type="body" idx="1"/>
          </p:nvPr>
        </p:nvSpPr>
        <p:spPr>
          <a:xfrm>
            <a:off x="609600" y="1600203"/>
            <a:ext cx="109728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200">
                <a:solidFill>
                  <a:schemeClr val="tx1">
                    <a:tint val="75000"/>
                  </a:schemeClr>
                </a:solidFill>
                <a:latin typeface="Calibri" panose="020F0502020204030204" pitchFamily="34" charset="0"/>
              </a:defRPr>
            </a:lvl1pPr>
          </a:lstStyle>
          <a:p>
            <a:r>
              <a:rPr lang="en-US" dirty="0">
                <a:solidFill>
                  <a:prstClr val="black">
                    <a:tint val="75000"/>
                  </a:prstClr>
                </a:solidFill>
              </a:rPr>
              <a:t>6/28/2017</a:t>
            </a:r>
          </a:p>
        </p:txBody>
      </p:sp>
      <p:sp>
        <p:nvSpPr>
          <p:cNvPr id="5" name="Footer Placeholder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1200">
                <a:solidFill>
                  <a:schemeClr val="tx1">
                    <a:tint val="75000"/>
                  </a:schemeClr>
                </a:solidFill>
                <a:latin typeface="Calibri" panose="020F0502020204030204" pitchFamily="34" charset="0"/>
              </a:defRPr>
            </a:lvl1pPr>
          </a:lstStyle>
          <a:p>
            <a:r>
              <a:rPr lang="en-GB" dirty="0">
                <a:solidFill>
                  <a:prstClr val="black">
                    <a:tint val="75000"/>
                  </a:prstClr>
                </a:solidFill>
              </a:rPr>
              <a:t>2017 Resource Governance Index - Toolkit v0.1</a:t>
            </a:r>
            <a:endParaRPr lang="en-US" dirty="0">
              <a:solidFill>
                <a:prstClr val="black">
                  <a:tint val="75000"/>
                </a:prstClr>
              </a:solidFill>
            </a:endParaRPr>
          </a:p>
        </p:txBody>
      </p:sp>
      <p:sp>
        <p:nvSpPr>
          <p:cNvPr id="6" name="Slide Number Placeholder 5"/>
          <p:cNvSpPr>
            <a:spLocks noGrp="1"/>
          </p:cNvSpPr>
          <p:nvPr>
            <p:ph type="sldNum" sz="quarter" idx="4"/>
          </p:nvPr>
        </p:nvSpPr>
        <p:spPr>
          <a:xfrm>
            <a:off x="8631064" y="6356353"/>
            <a:ext cx="2844800" cy="365125"/>
          </a:xfrm>
          <a:prstGeom prst="rect">
            <a:avLst/>
          </a:prstGeom>
        </p:spPr>
        <p:txBody>
          <a:bodyPr vert="horz" lIns="91440" tIns="45720" rIns="91440" bIns="45720" rtlCol="0" anchor="ctr"/>
          <a:lstStyle>
            <a:lvl1pPr algn="ctr">
              <a:defRPr sz="1200">
                <a:solidFill>
                  <a:schemeClr val="tx1">
                    <a:tint val="75000"/>
                  </a:schemeClr>
                </a:solidFill>
                <a:latin typeface="Calibri" panose="020F0502020204030204" pitchFamily="34" charset="0"/>
              </a:defRPr>
            </a:lvl1pPr>
          </a:lstStyle>
          <a:p>
            <a:fld id="{FFC9645A-DA5A-47AF-A50D-03006D823DC9}" type="slidenum">
              <a:rPr lang="en-US" smtClean="0">
                <a:solidFill>
                  <a:prstClr val="black">
                    <a:tint val="75000"/>
                  </a:prstClr>
                </a:solidFill>
              </a:rPr>
              <a:pPr/>
              <a:t>‹#›</a:t>
            </a:fld>
            <a:endParaRPr lang="en-US" dirty="0">
              <a:solidFill>
                <a:prstClr val="black">
                  <a:tint val="75000"/>
                </a:prstClr>
              </a:solidFill>
            </a:endParaRPr>
          </a:p>
        </p:txBody>
      </p:sp>
      <p:pic>
        <p:nvPicPr>
          <p:cNvPr id="8" name="Picture 2"/>
          <p:cNvPicPr>
            <a:picLocks noChangeAspect="1" noChangeArrowheads="1"/>
          </p:cNvPicPr>
          <p:nvPr userDrawn="1"/>
        </p:nvPicPr>
        <p:blipFill>
          <a:blip r:embed="rId13" cstate="print">
            <a:extLst>
              <a:ext uri="{28A0092B-C50C-407E-A947-70E740481C1C}">
                <a14:useLocalDpi xmlns:a14="http://schemas.microsoft.com/office/drawing/2010/main" val="0"/>
              </a:ext>
            </a:extLst>
          </a:blip>
          <a:srcRect/>
          <a:stretch>
            <a:fillRect/>
          </a:stretch>
        </p:blipFill>
        <p:spPr bwMode="auto">
          <a:xfrm>
            <a:off x="10210801" y="6187394"/>
            <a:ext cx="1371599" cy="5408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4743624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p:txStyles>
    <p:titleStyle>
      <a:lvl1pPr algn="l" defTabSz="914400" rtl="0" eaLnBrk="1" latinLnBrk="0" hangingPunct="1">
        <a:spcBef>
          <a:spcPct val="0"/>
        </a:spcBef>
        <a:buNone/>
        <a:defRPr sz="4000" b="0" kern="1200">
          <a:solidFill>
            <a:srgbClr val="FF6F4C"/>
          </a:solidFill>
          <a:latin typeface="Lucida Sans" panose="020B0602030504020204" pitchFamily="34"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Calibri" panose="020F0502020204030204" pitchFamily="34"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Calibri" panose="020F0502020204030204" pitchFamily="34"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Calibri" panose="020F0502020204030204" pitchFamily="34"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Calibri" panose="020F0502020204030204" pitchFamily="34"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9.JPG"/></Relationships>
</file>

<file path=ppt/slides/_rels/slide12.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2.JPG"/><Relationship Id="rId4" Type="http://schemas.openxmlformats.org/officeDocument/2006/relationships/image" Target="../media/image11.JPG"/></Relationships>
</file>

<file path=ppt/slides/_rels/slide13.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5.JPG"/></Relationships>
</file>

<file path=ppt/slides/_rels/slide15.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7.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4A6276"/>
        </a:solidFill>
        <a:effectLst/>
      </p:bgPr>
    </p:bg>
    <p:spTree>
      <p:nvGrpSpPr>
        <p:cNvPr id="1" name=""/>
        <p:cNvGrpSpPr/>
        <p:nvPr/>
      </p:nvGrpSpPr>
      <p:grpSpPr>
        <a:xfrm>
          <a:off x="0" y="0"/>
          <a:ext cx="0" cy="0"/>
          <a:chOff x="0" y="0"/>
          <a:chExt cx="0" cy="0"/>
        </a:xfrm>
      </p:grpSpPr>
      <p:pic>
        <p:nvPicPr>
          <p:cNvPr id="31" name="pasted-image.pdf"/>
          <p:cNvPicPr>
            <a:picLocks/>
          </p:cNvPicPr>
          <p:nvPr/>
        </p:nvPicPr>
        <p:blipFill>
          <a:blip r:embed="rId3">
            <a:extLst/>
          </a:blip>
          <a:stretch>
            <a:fillRect/>
          </a:stretch>
        </p:blipFill>
        <p:spPr>
          <a:xfrm>
            <a:off x="57408" y="4861937"/>
            <a:ext cx="12077185" cy="1988353"/>
          </a:xfrm>
          <a:prstGeom prst="rect">
            <a:avLst/>
          </a:prstGeom>
          <a:ln w="12700">
            <a:miter lim="400000"/>
          </a:ln>
        </p:spPr>
      </p:pic>
      <p:pic>
        <p:nvPicPr>
          <p:cNvPr id="33" name="pasted-image.pdf"/>
          <p:cNvPicPr>
            <a:picLocks noChangeAspect="1"/>
          </p:cNvPicPr>
          <p:nvPr/>
        </p:nvPicPr>
        <p:blipFill>
          <a:blip r:embed="rId4">
            <a:extLst/>
          </a:blip>
          <a:stretch>
            <a:fillRect/>
          </a:stretch>
        </p:blipFill>
        <p:spPr>
          <a:xfrm>
            <a:off x="5285630" y="4599318"/>
            <a:ext cx="1735040" cy="886697"/>
          </a:xfrm>
          <a:prstGeom prst="rect">
            <a:avLst/>
          </a:prstGeom>
          <a:ln w="12700">
            <a:miter lim="400000"/>
          </a:ln>
        </p:spPr>
      </p:pic>
      <p:sp>
        <p:nvSpPr>
          <p:cNvPr id="35" name="Shape 35"/>
          <p:cNvSpPr/>
          <p:nvPr/>
        </p:nvSpPr>
        <p:spPr>
          <a:xfrm flipV="1">
            <a:off x="2440057" y="3708400"/>
            <a:ext cx="7349987" cy="2"/>
          </a:xfrm>
          <a:prstGeom prst="line">
            <a:avLst/>
          </a:prstGeom>
          <a:ln w="50800">
            <a:solidFill>
              <a:srgbClr val="EC6A43"/>
            </a:solidFill>
            <a:miter/>
          </a:ln>
        </p:spPr>
        <p:txBody>
          <a:bodyPr tIns="45720" bIns="45720"/>
          <a:lstStyle/>
          <a:p>
            <a:endParaRPr sz="900"/>
          </a:p>
        </p:txBody>
      </p:sp>
      <p:sp>
        <p:nvSpPr>
          <p:cNvPr id="36" name="Shape 36"/>
          <p:cNvSpPr/>
          <p:nvPr/>
        </p:nvSpPr>
        <p:spPr>
          <a:xfrm>
            <a:off x="6046390" y="1813376"/>
            <a:ext cx="213521" cy="600164"/>
          </a:xfrm>
          <a:prstGeom prst="rect">
            <a:avLst/>
          </a:prstGeom>
          <a:ln w="25400">
            <a:miter lim="400000"/>
          </a:ln>
          <a:extLst>
            <a:ext uri="{C572A759-6A51-4108-AA02-DFA0A04FC94B}">
              <ma14:wrappingTextBoxFlag xmlns="" xmlns:ma14="http://schemas.microsoft.com/office/mac/drawingml/2011/main" val="1"/>
            </a:ext>
          </a:extLst>
        </p:spPr>
        <p:txBody>
          <a:bodyPr wrap="none" tIns="45720" bIns="45720">
            <a:spAutoFit/>
          </a:bodyPr>
          <a:lstStyle/>
          <a:p>
            <a:pPr marR="28574" algn="ctr" defTabSz="642938">
              <a:spcBef>
                <a:spcPts val="500"/>
              </a:spcBef>
              <a:spcAft>
                <a:spcPts val="1200"/>
              </a:spcAft>
              <a:defRPr sz="4800" b="1">
                <a:solidFill>
                  <a:srgbClr val="FFFFFF"/>
                </a:solidFill>
                <a:uFill>
                  <a:solidFill>
                    <a:srgbClr val="E0A123"/>
                  </a:solidFill>
                </a:uFill>
                <a:latin typeface="Lucida Grande"/>
                <a:ea typeface="Lucida Grande"/>
                <a:cs typeface="Lucida Grande"/>
                <a:sym typeface="Lucida Grande"/>
              </a:defRPr>
            </a:pPr>
            <a:endParaRPr sz="3300" dirty="0"/>
          </a:p>
        </p:txBody>
      </p:sp>
      <p:sp>
        <p:nvSpPr>
          <p:cNvPr id="9" name="Shape 32"/>
          <p:cNvSpPr txBox="1">
            <a:spLocks/>
          </p:cNvSpPr>
          <p:nvPr/>
        </p:nvSpPr>
        <p:spPr>
          <a:xfrm>
            <a:off x="381258" y="1512996"/>
            <a:ext cx="11429483" cy="1662257"/>
          </a:xfrm>
          <a:prstGeom prst="rect">
            <a:avLst/>
          </a:prstGeom>
          <a:ln w="25400">
            <a:miter lim="400000"/>
          </a:ln>
          <a:extLst>
            <a:ext uri="{C572A759-6A51-4108-AA02-DFA0A04FC94B}">
              <ma14:wrappingTextBoxFlag xmlns="" xmlns:ma14="http://schemas.microsoft.com/office/mac/drawingml/2011/main" val="1"/>
            </a:ext>
          </a:extLst>
        </p:spPr>
        <p:txBody>
          <a:bodyPr lIns="0" tIns="0" rIns="0" bIns="0" anchor="ctr">
            <a:noAutofit/>
          </a:bodyPr>
          <a:lstStyle>
            <a:lvl1pPr marL="0" marR="57148" indent="0" algn="ctr" defTabSz="1285875" rtl="0" latinLnBrk="0">
              <a:lnSpc>
                <a:spcPct val="110000"/>
              </a:lnSpc>
              <a:spcBef>
                <a:spcPts val="0"/>
              </a:spcBef>
              <a:spcAft>
                <a:spcPts val="0"/>
              </a:spcAft>
              <a:buClrTx/>
              <a:buSzTx/>
              <a:buFontTx/>
              <a:buNone/>
              <a:tabLst/>
              <a:defRPr sz="5500" b="1" i="0" u="none" strike="noStrike" cap="none" spc="0" baseline="0">
                <a:ln>
                  <a:noFill/>
                </a:ln>
                <a:solidFill>
                  <a:srgbClr val="FFFFFF"/>
                </a:solidFill>
                <a:uFill>
                  <a:solidFill>
                    <a:srgbClr val="E0A123"/>
                  </a:solidFill>
                </a:uFill>
                <a:latin typeface="Palatino"/>
                <a:ea typeface="Palatino"/>
                <a:cs typeface="Palatino"/>
                <a:sym typeface="Palatino"/>
              </a:defRPr>
            </a:lvl1pPr>
            <a:lvl2pPr marL="0" marR="0" indent="0" algn="l" defTabSz="1828800" rtl="0" latinLnBrk="0">
              <a:lnSpc>
                <a:spcPct val="90000"/>
              </a:lnSpc>
              <a:spcBef>
                <a:spcPts val="0"/>
              </a:spcBef>
              <a:spcAft>
                <a:spcPts val="0"/>
              </a:spcAft>
              <a:buClrTx/>
              <a:buSzTx/>
              <a:buFontTx/>
              <a:buNone/>
              <a:tabLst/>
              <a:defRPr sz="8800" b="0" i="0" u="none" strike="noStrike" cap="none" spc="0" baseline="0">
                <a:ln>
                  <a:noFill/>
                </a:ln>
                <a:solidFill>
                  <a:srgbClr val="000000"/>
                </a:solidFill>
                <a:uFillTx/>
                <a:latin typeface="+mj-lt"/>
                <a:ea typeface="+mj-ea"/>
                <a:cs typeface="+mj-cs"/>
                <a:sym typeface="Calibri"/>
              </a:defRPr>
            </a:lvl2pPr>
            <a:lvl3pPr marL="0" marR="0" indent="0" algn="l" defTabSz="1828800" rtl="0" latinLnBrk="0">
              <a:lnSpc>
                <a:spcPct val="90000"/>
              </a:lnSpc>
              <a:spcBef>
                <a:spcPts val="0"/>
              </a:spcBef>
              <a:spcAft>
                <a:spcPts val="0"/>
              </a:spcAft>
              <a:buClrTx/>
              <a:buSzTx/>
              <a:buFontTx/>
              <a:buNone/>
              <a:tabLst/>
              <a:defRPr sz="8800" b="0" i="0" u="none" strike="noStrike" cap="none" spc="0" baseline="0">
                <a:ln>
                  <a:noFill/>
                </a:ln>
                <a:solidFill>
                  <a:srgbClr val="000000"/>
                </a:solidFill>
                <a:uFillTx/>
                <a:latin typeface="+mj-lt"/>
                <a:ea typeface="+mj-ea"/>
                <a:cs typeface="+mj-cs"/>
                <a:sym typeface="Calibri"/>
              </a:defRPr>
            </a:lvl3pPr>
            <a:lvl4pPr marL="0" marR="0" indent="0" algn="l" defTabSz="1828800" rtl="0" latinLnBrk="0">
              <a:lnSpc>
                <a:spcPct val="90000"/>
              </a:lnSpc>
              <a:spcBef>
                <a:spcPts val="0"/>
              </a:spcBef>
              <a:spcAft>
                <a:spcPts val="0"/>
              </a:spcAft>
              <a:buClrTx/>
              <a:buSzTx/>
              <a:buFontTx/>
              <a:buNone/>
              <a:tabLst/>
              <a:defRPr sz="8800" b="0" i="0" u="none" strike="noStrike" cap="none" spc="0" baseline="0">
                <a:ln>
                  <a:noFill/>
                </a:ln>
                <a:solidFill>
                  <a:srgbClr val="000000"/>
                </a:solidFill>
                <a:uFillTx/>
                <a:latin typeface="+mj-lt"/>
                <a:ea typeface="+mj-ea"/>
                <a:cs typeface="+mj-cs"/>
                <a:sym typeface="Calibri"/>
              </a:defRPr>
            </a:lvl4pPr>
            <a:lvl5pPr marL="0" marR="0" indent="0" algn="l" defTabSz="1828800" rtl="0" latinLnBrk="0">
              <a:lnSpc>
                <a:spcPct val="90000"/>
              </a:lnSpc>
              <a:spcBef>
                <a:spcPts val="0"/>
              </a:spcBef>
              <a:spcAft>
                <a:spcPts val="0"/>
              </a:spcAft>
              <a:buClrTx/>
              <a:buSzTx/>
              <a:buFontTx/>
              <a:buNone/>
              <a:tabLst/>
              <a:defRPr sz="8800" b="0" i="0" u="none" strike="noStrike" cap="none" spc="0" baseline="0">
                <a:ln>
                  <a:noFill/>
                </a:ln>
                <a:solidFill>
                  <a:srgbClr val="000000"/>
                </a:solidFill>
                <a:uFillTx/>
                <a:latin typeface="+mj-lt"/>
                <a:ea typeface="+mj-ea"/>
                <a:cs typeface="+mj-cs"/>
                <a:sym typeface="Calibri"/>
              </a:defRPr>
            </a:lvl5pPr>
            <a:lvl6pPr marL="0" marR="0" indent="0" algn="l" defTabSz="1828800" rtl="0" latinLnBrk="0">
              <a:lnSpc>
                <a:spcPct val="90000"/>
              </a:lnSpc>
              <a:spcBef>
                <a:spcPts val="0"/>
              </a:spcBef>
              <a:spcAft>
                <a:spcPts val="0"/>
              </a:spcAft>
              <a:buClrTx/>
              <a:buSzTx/>
              <a:buFontTx/>
              <a:buNone/>
              <a:tabLst/>
              <a:defRPr sz="8800" b="0" i="0" u="none" strike="noStrike" cap="none" spc="0" baseline="0">
                <a:ln>
                  <a:noFill/>
                </a:ln>
                <a:solidFill>
                  <a:srgbClr val="000000"/>
                </a:solidFill>
                <a:uFillTx/>
                <a:latin typeface="+mj-lt"/>
                <a:ea typeface="+mj-ea"/>
                <a:cs typeface="+mj-cs"/>
                <a:sym typeface="Calibri"/>
              </a:defRPr>
            </a:lvl6pPr>
            <a:lvl7pPr marL="0" marR="0" indent="0" algn="l" defTabSz="1828800" rtl="0" latinLnBrk="0">
              <a:lnSpc>
                <a:spcPct val="90000"/>
              </a:lnSpc>
              <a:spcBef>
                <a:spcPts val="0"/>
              </a:spcBef>
              <a:spcAft>
                <a:spcPts val="0"/>
              </a:spcAft>
              <a:buClrTx/>
              <a:buSzTx/>
              <a:buFontTx/>
              <a:buNone/>
              <a:tabLst/>
              <a:defRPr sz="8800" b="0" i="0" u="none" strike="noStrike" cap="none" spc="0" baseline="0">
                <a:ln>
                  <a:noFill/>
                </a:ln>
                <a:solidFill>
                  <a:srgbClr val="000000"/>
                </a:solidFill>
                <a:uFillTx/>
                <a:latin typeface="+mj-lt"/>
                <a:ea typeface="+mj-ea"/>
                <a:cs typeface="+mj-cs"/>
                <a:sym typeface="Calibri"/>
              </a:defRPr>
            </a:lvl7pPr>
            <a:lvl8pPr marL="0" marR="0" indent="0" algn="l" defTabSz="1828800" rtl="0" latinLnBrk="0">
              <a:lnSpc>
                <a:spcPct val="90000"/>
              </a:lnSpc>
              <a:spcBef>
                <a:spcPts val="0"/>
              </a:spcBef>
              <a:spcAft>
                <a:spcPts val="0"/>
              </a:spcAft>
              <a:buClrTx/>
              <a:buSzTx/>
              <a:buFontTx/>
              <a:buNone/>
              <a:tabLst/>
              <a:defRPr sz="8800" b="0" i="0" u="none" strike="noStrike" cap="none" spc="0" baseline="0">
                <a:ln>
                  <a:noFill/>
                </a:ln>
                <a:solidFill>
                  <a:srgbClr val="000000"/>
                </a:solidFill>
                <a:uFillTx/>
                <a:latin typeface="+mj-lt"/>
                <a:ea typeface="+mj-ea"/>
                <a:cs typeface="+mj-cs"/>
                <a:sym typeface="Calibri"/>
              </a:defRPr>
            </a:lvl8pPr>
            <a:lvl9pPr marL="0" marR="0" indent="0" algn="l" defTabSz="1828800" rtl="0" latinLnBrk="0">
              <a:lnSpc>
                <a:spcPct val="90000"/>
              </a:lnSpc>
              <a:spcBef>
                <a:spcPts val="0"/>
              </a:spcBef>
              <a:spcAft>
                <a:spcPts val="0"/>
              </a:spcAft>
              <a:buClrTx/>
              <a:buSzTx/>
              <a:buFontTx/>
              <a:buNone/>
              <a:tabLst/>
              <a:defRPr sz="8800" b="0" i="0" u="none" strike="noStrike" cap="none" spc="0" baseline="0">
                <a:ln>
                  <a:noFill/>
                </a:ln>
                <a:solidFill>
                  <a:srgbClr val="000000"/>
                </a:solidFill>
                <a:uFillTx/>
                <a:latin typeface="+mj-lt"/>
                <a:ea typeface="+mj-ea"/>
                <a:cs typeface="+mj-cs"/>
                <a:sym typeface="Calibri"/>
              </a:defRPr>
            </a:lvl9pPr>
          </a:lstStyle>
          <a:p>
            <a:r>
              <a:rPr lang="en-US" sz="4400" dirty="0"/>
              <a:t>Payments to governments data and resourceprojects.org</a:t>
            </a:r>
          </a:p>
          <a:p>
            <a:endParaRPr lang="en-US" sz="4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9017272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609600" y="274638"/>
            <a:ext cx="10972800" cy="697042"/>
          </a:xfrm>
          <a:prstGeom prst="rect">
            <a:avLst/>
          </a:prstGeom>
        </p:spPr>
        <p:txBody>
          <a:bodyPr vert="horz" lIns="91440" tIns="45720" rIns="91440" bIns="45720" rtlCol="0" anchor="t">
            <a:normAutofit/>
          </a:bodyPr>
          <a:lstStyle>
            <a:lvl1pPr algn="l" defTabSz="914400" rtl="0" eaLnBrk="1" latinLnBrk="0" hangingPunct="1">
              <a:spcBef>
                <a:spcPct val="0"/>
              </a:spcBef>
              <a:buNone/>
              <a:defRPr sz="4000" b="0" kern="1200">
                <a:solidFill>
                  <a:srgbClr val="FF6F4C"/>
                </a:solidFill>
                <a:latin typeface="Lucida Sans" panose="020B0602030504020204" pitchFamily="34" charset="0"/>
                <a:ea typeface="+mj-ea"/>
                <a:cs typeface="+mj-cs"/>
              </a:defRPr>
            </a:lvl1pPr>
          </a:lstStyle>
          <a:p>
            <a:r>
              <a:rPr lang="en-GB" sz="2800" dirty="0">
                <a:latin typeface="Palatino"/>
              </a:rPr>
              <a:t>How can this data be used in NRGI country programs</a:t>
            </a:r>
          </a:p>
        </p:txBody>
      </p:sp>
      <p:sp>
        <p:nvSpPr>
          <p:cNvPr id="9" name="TextBox 8"/>
          <p:cNvSpPr txBox="1"/>
          <p:nvPr/>
        </p:nvSpPr>
        <p:spPr>
          <a:xfrm>
            <a:off x="609600" y="1170797"/>
            <a:ext cx="10972800" cy="3693319"/>
          </a:xfrm>
          <a:prstGeom prst="rect">
            <a:avLst/>
          </a:prstGeom>
          <a:noFill/>
        </p:spPr>
        <p:txBody>
          <a:bodyPr wrap="square" rtlCol="0">
            <a:spAutoFit/>
          </a:bodyPr>
          <a:lstStyle/>
          <a:p>
            <a:pPr marL="285750" indent="-285750">
              <a:buFont typeface="Arial" panose="020B0604020202020204" pitchFamily="34" charset="0"/>
              <a:buChar char="•"/>
            </a:pPr>
            <a:r>
              <a:rPr lang="en-GB" sz="2400" dirty="0">
                <a:latin typeface="Palatino"/>
                <a:cs typeface="Calibri" panose="020F0502020204030204" pitchFamily="34" charset="0"/>
              </a:rPr>
              <a:t>Capacity Development</a:t>
            </a:r>
          </a:p>
          <a:p>
            <a:pPr marL="285750" indent="-285750">
              <a:buFont typeface="Arial" panose="020B0604020202020204" pitchFamily="34" charset="0"/>
              <a:buChar char="•"/>
            </a:pPr>
            <a:endParaRPr lang="en-GB" sz="2400" dirty="0">
              <a:latin typeface="Palatino"/>
              <a:cs typeface="Calibri" panose="020F0502020204030204" pitchFamily="34" charset="0"/>
            </a:endParaRPr>
          </a:p>
          <a:p>
            <a:pPr marL="285750" indent="-285750">
              <a:buFont typeface="Arial" panose="020B0604020202020204" pitchFamily="34" charset="0"/>
              <a:buChar char="•"/>
            </a:pPr>
            <a:r>
              <a:rPr lang="en-GB" sz="2400" dirty="0">
                <a:latin typeface="Palatino"/>
                <a:cs typeface="Calibri" panose="020F0502020204030204" pitchFamily="34" charset="0"/>
              </a:rPr>
              <a:t>Fiscal Regime analysis/ Revenue Management</a:t>
            </a:r>
          </a:p>
          <a:p>
            <a:pPr marL="285750" indent="-285750">
              <a:buFont typeface="Arial" panose="020B0604020202020204" pitchFamily="34" charset="0"/>
              <a:buChar char="•"/>
            </a:pPr>
            <a:endParaRPr lang="en-GB" sz="2400" dirty="0">
              <a:latin typeface="Palatino"/>
              <a:cs typeface="Calibri" panose="020F0502020204030204" pitchFamily="34" charset="0"/>
            </a:endParaRPr>
          </a:p>
          <a:p>
            <a:pPr marL="285750" indent="-285750">
              <a:buFont typeface="Arial" panose="020B0604020202020204" pitchFamily="34" charset="0"/>
              <a:buChar char="•"/>
            </a:pPr>
            <a:r>
              <a:rPr lang="en-GB" sz="2400" dirty="0">
                <a:latin typeface="Palatino"/>
                <a:cs typeface="Calibri" panose="020F0502020204030204" pitchFamily="34" charset="0"/>
              </a:rPr>
              <a:t>Project-level reporting</a:t>
            </a:r>
          </a:p>
          <a:p>
            <a:pPr marL="285750" indent="-285750">
              <a:buFont typeface="Arial" panose="020B0604020202020204" pitchFamily="34" charset="0"/>
              <a:buChar char="•"/>
            </a:pPr>
            <a:endParaRPr lang="en-GB" sz="2400" dirty="0">
              <a:latin typeface="Palatino"/>
              <a:cs typeface="Calibri" panose="020F0502020204030204" pitchFamily="34" charset="0"/>
            </a:endParaRPr>
          </a:p>
          <a:p>
            <a:pPr marL="285750" indent="-285750">
              <a:buFont typeface="Arial" panose="020B0604020202020204" pitchFamily="34" charset="0"/>
              <a:buChar char="•"/>
            </a:pPr>
            <a:r>
              <a:rPr lang="en-GB" sz="2400" dirty="0">
                <a:latin typeface="Palatino"/>
                <a:cs typeface="Calibri" panose="020F0502020204030204" pitchFamily="34" charset="0"/>
              </a:rPr>
              <a:t>State owned Enterprise</a:t>
            </a:r>
          </a:p>
          <a:p>
            <a:pPr marL="285750" indent="-285750">
              <a:buFont typeface="Arial" panose="020B0604020202020204" pitchFamily="34" charset="0"/>
              <a:buChar char="•"/>
            </a:pPr>
            <a:endParaRPr lang="en-GB" sz="2400" dirty="0">
              <a:latin typeface="Palatino"/>
              <a:cs typeface="Calibri" panose="020F0502020204030204" pitchFamily="34" charset="0"/>
            </a:endParaRPr>
          </a:p>
          <a:p>
            <a:pPr marL="285750" indent="-285750">
              <a:buFont typeface="Arial" panose="020B0604020202020204" pitchFamily="34" charset="0"/>
              <a:buChar char="•"/>
            </a:pPr>
            <a:r>
              <a:rPr lang="en-GB" sz="2400" dirty="0">
                <a:latin typeface="Palatino"/>
                <a:cs typeface="Calibri" panose="020F0502020204030204" pitchFamily="34" charset="0"/>
              </a:rPr>
              <a:t>Company engagement</a:t>
            </a:r>
          </a:p>
          <a:p>
            <a:endParaRPr lang="en-US" dirty="0"/>
          </a:p>
        </p:txBody>
      </p:sp>
    </p:spTree>
    <p:extLst>
      <p:ext uri="{BB962C8B-B14F-4D97-AF65-F5344CB8AC3E}">
        <p14:creationId xmlns:p14="http://schemas.microsoft.com/office/powerpoint/2010/main" val="2333273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697042"/>
          </a:xfrm>
        </p:spPr>
        <p:txBody>
          <a:bodyPr>
            <a:normAutofit/>
          </a:bodyPr>
          <a:lstStyle/>
          <a:p>
            <a:r>
              <a:rPr lang="en-US" sz="2800" dirty="0">
                <a:latin typeface="Palatino"/>
              </a:rPr>
              <a:t>Capacity Development</a:t>
            </a:r>
          </a:p>
        </p:txBody>
      </p:sp>
      <p:sp>
        <p:nvSpPr>
          <p:cNvPr id="3" name="Rectangle 2"/>
          <p:cNvSpPr/>
          <p:nvPr/>
        </p:nvSpPr>
        <p:spPr>
          <a:xfrm>
            <a:off x="609600" y="971680"/>
            <a:ext cx="5214137" cy="4801314"/>
          </a:xfrm>
          <a:prstGeom prst="rect">
            <a:avLst/>
          </a:prstGeom>
        </p:spPr>
        <p:txBody>
          <a:bodyPr wrap="square">
            <a:spAutoFit/>
          </a:bodyPr>
          <a:lstStyle/>
          <a:p>
            <a:pPr fontAlgn="base">
              <a:buFont typeface="Arial" panose="020B0604020202020204" pitchFamily="34" charset="0"/>
              <a:buChar char="•"/>
            </a:pPr>
            <a:r>
              <a:rPr lang="en-GB" dirty="0">
                <a:solidFill>
                  <a:srgbClr val="000000"/>
                </a:solidFill>
                <a:latin typeface="Arial" panose="020B0604020202020204" pitchFamily="34" charset="0"/>
              </a:rPr>
              <a:t> Engage journalists, Civil society and other oversight actors on using this data as an accountability tool in country</a:t>
            </a:r>
          </a:p>
          <a:p>
            <a:pPr fontAlgn="base">
              <a:buFont typeface="Arial" panose="020B0604020202020204" pitchFamily="34" charset="0"/>
              <a:buChar char="•"/>
            </a:pPr>
            <a:endParaRPr lang="en-GB" dirty="0">
              <a:solidFill>
                <a:srgbClr val="000000"/>
              </a:solidFill>
              <a:latin typeface="Arial" panose="020B0604020202020204" pitchFamily="34" charset="0"/>
            </a:endParaRPr>
          </a:p>
          <a:p>
            <a:r>
              <a:rPr lang="en-GB" b="1" dirty="0">
                <a:solidFill>
                  <a:srgbClr val="000000"/>
                </a:solidFill>
                <a:latin typeface="Arial" panose="020B0604020202020204" pitchFamily="34" charset="0"/>
              </a:rPr>
              <a:t>Examples from NRGI Country:</a:t>
            </a:r>
          </a:p>
          <a:p>
            <a:endParaRPr lang="en-GB" b="1" dirty="0"/>
          </a:p>
          <a:p>
            <a:r>
              <a:rPr lang="en-GB" i="1" dirty="0">
                <a:solidFill>
                  <a:srgbClr val="000000"/>
                </a:solidFill>
                <a:latin typeface="Arial" panose="020B0604020202020204" pitchFamily="34" charset="0"/>
              </a:rPr>
              <a:t>Civil Society:</a:t>
            </a:r>
          </a:p>
          <a:p>
            <a:pPr marL="285750" indent="-285750">
              <a:buFont typeface="Arial" panose="020B0604020202020204" pitchFamily="34" charset="0"/>
              <a:buChar char="•"/>
            </a:pPr>
            <a:r>
              <a:rPr lang="en-GB" dirty="0">
                <a:solidFill>
                  <a:srgbClr val="000000"/>
                </a:solidFill>
                <a:latin typeface="Arial" panose="020B0604020202020204" pitchFamily="34" charset="0"/>
              </a:rPr>
              <a:t>CSO convening on Oil and Gas payments in Nigeria</a:t>
            </a:r>
          </a:p>
          <a:p>
            <a:pPr marL="285750" indent="-285750">
              <a:buFont typeface="Arial" panose="020B0604020202020204" pitchFamily="34" charset="0"/>
              <a:buChar char="•"/>
            </a:pPr>
            <a:r>
              <a:rPr lang="en-GB" dirty="0">
                <a:solidFill>
                  <a:srgbClr val="000000"/>
                </a:solidFill>
                <a:latin typeface="Arial" panose="020B0604020202020204" pitchFamily="34" charset="0"/>
              </a:rPr>
              <a:t>Resourcebenefits.ng</a:t>
            </a:r>
          </a:p>
          <a:p>
            <a:pPr marL="285750" indent="-285750">
              <a:buFont typeface="Arial" panose="020B0604020202020204" pitchFamily="34" charset="0"/>
              <a:buChar char="•"/>
            </a:pPr>
            <a:r>
              <a:rPr lang="en-GB" dirty="0">
                <a:solidFill>
                  <a:srgbClr val="000000"/>
                </a:solidFill>
                <a:latin typeface="Arial" panose="020B0604020202020204" pitchFamily="34" charset="0"/>
              </a:rPr>
              <a:t>BudgIT</a:t>
            </a:r>
          </a:p>
          <a:p>
            <a:pPr fontAlgn="base">
              <a:buFont typeface="Arial" panose="020B0604020202020204" pitchFamily="34" charset="0"/>
              <a:buChar char="•"/>
            </a:pPr>
            <a:endParaRPr lang="en-GB" dirty="0">
              <a:solidFill>
                <a:srgbClr val="000000"/>
              </a:solidFill>
              <a:latin typeface="Arial" panose="020B0604020202020204" pitchFamily="34" charset="0"/>
            </a:endParaRPr>
          </a:p>
          <a:p>
            <a:r>
              <a:rPr lang="en-GB" i="1" dirty="0">
                <a:solidFill>
                  <a:srgbClr val="000000"/>
                </a:solidFill>
                <a:latin typeface="Arial" panose="020B0604020202020204" pitchFamily="34" charset="0"/>
              </a:rPr>
              <a:t>Media engagement:</a:t>
            </a:r>
            <a:endParaRPr lang="en-GB" i="1" dirty="0"/>
          </a:p>
          <a:p>
            <a:pPr marL="285750" indent="-285750">
              <a:buFont typeface="Arial" panose="020B0604020202020204" pitchFamily="34" charset="0"/>
              <a:buChar char="•"/>
            </a:pPr>
            <a:r>
              <a:rPr lang="en-GB" dirty="0">
                <a:solidFill>
                  <a:srgbClr val="000000"/>
                </a:solidFill>
                <a:latin typeface="Arial" panose="020B0604020202020204" pitchFamily="34" charset="0"/>
              </a:rPr>
              <a:t>Ghana Mass Media training</a:t>
            </a:r>
          </a:p>
          <a:p>
            <a:pPr marL="285750" indent="-285750">
              <a:buFont typeface="Arial" panose="020B0604020202020204" pitchFamily="34" charset="0"/>
              <a:buChar char="•"/>
            </a:pPr>
            <a:r>
              <a:rPr lang="en-GB" dirty="0">
                <a:solidFill>
                  <a:srgbClr val="000000"/>
                </a:solidFill>
                <a:latin typeface="Arial" panose="020B0604020202020204" pitchFamily="34" charset="0"/>
              </a:rPr>
              <a:t>Guinea - Media training</a:t>
            </a:r>
          </a:p>
          <a:p>
            <a:pPr marL="285750" indent="-285750">
              <a:buFont typeface="Arial" panose="020B0604020202020204" pitchFamily="34" charset="0"/>
              <a:buChar char="•"/>
            </a:pPr>
            <a:r>
              <a:rPr lang="en-GB" dirty="0">
                <a:solidFill>
                  <a:srgbClr val="000000"/>
                </a:solidFill>
                <a:latin typeface="Arial" panose="020B0604020202020204" pitchFamily="34" charset="0"/>
              </a:rPr>
              <a:t>Story with Premium times on ExxonMobil lack of disclosures</a:t>
            </a:r>
            <a:endParaRPr lang="en-GB" b="0" i="0" u="none" strike="noStrike" dirty="0">
              <a:solidFill>
                <a:srgbClr val="000000"/>
              </a:solidFill>
              <a:effectLst/>
              <a:latin typeface="Arial" panose="020B0604020202020204" pitchFamily="34" charset="0"/>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65883" y="78828"/>
            <a:ext cx="5156198" cy="3294994"/>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65883" y="3460531"/>
            <a:ext cx="5156198" cy="3317217"/>
          </a:xfrm>
          <a:prstGeom prst="rect">
            <a:avLst/>
          </a:prstGeom>
        </p:spPr>
      </p:pic>
    </p:spTree>
    <p:extLst>
      <p:ext uri="{BB962C8B-B14F-4D97-AF65-F5344CB8AC3E}">
        <p14:creationId xmlns:p14="http://schemas.microsoft.com/office/powerpoint/2010/main" val="39199641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697042"/>
          </a:xfrm>
        </p:spPr>
        <p:txBody>
          <a:bodyPr>
            <a:normAutofit fontScale="90000"/>
          </a:bodyPr>
          <a:lstStyle/>
          <a:p>
            <a:r>
              <a:rPr lang="en-GB" sz="2800" dirty="0">
                <a:latin typeface="Palatino"/>
                <a:cs typeface="Calibri" panose="020F0502020204030204" pitchFamily="34" charset="0"/>
              </a:rPr>
              <a:t>Fiscal Regime analysis/ </a:t>
            </a:r>
            <a:br>
              <a:rPr lang="en-GB" sz="2800" dirty="0">
                <a:latin typeface="Palatino"/>
                <a:cs typeface="Calibri" panose="020F0502020204030204" pitchFamily="34" charset="0"/>
              </a:rPr>
            </a:br>
            <a:r>
              <a:rPr lang="en-GB" sz="2800" dirty="0">
                <a:latin typeface="Palatino"/>
                <a:cs typeface="Calibri" panose="020F0502020204030204" pitchFamily="34" charset="0"/>
              </a:rPr>
              <a:t>Revenue Management</a:t>
            </a:r>
          </a:p>
        </p:txBody>
      </p:sp>
      <p:sp>
        <p:nvSpPr>
          <p:cNvPr id="4" name="Rectangle 3"/>
          <p:cNvSpPr/>
          <p:nvPr/>
        </p:nvSpPr>
        <p:spPr>
          <a:xfrm>
            <a:off x="609600" y="1216830"/>
            <a:ext cx="5263055" cy="3477875"/>
          </a:xfrm>
          <a:prstGeom prst="rect">
            <a:avLst/>
          </a:prstGeom>
        </p:spPr>
        <p:txBody>
          <a:bodyPr wrap="square">
            <a:spAutoFit/>
          </a:bodyPr>
          <a:lstStyle/>
          <a:p>
            <a:pPr marL="342900" indent="-342900" fontAlgn="base">
              <a:buFont typeface="Arial" panose="020B0604020202020204" pitchFamily="34" charset="0"/>
              <a:buChar char="•"/>
            </a:pPr>
            <a:r>
              <a:rPr lang="en-US" sz="2000" dirty="0">
                <a:solidFill>
                  <a:srgbClr val="000000"/>
                </a:solidFill>
                <a:latin typeface="Palatino"/>
              </a:rPr>
              <a:t>Provide analysis/ training on fiscal regime monitoring and revenue management issues</a:t>
            </a:r>
          </a:p>
          <a:p>
            <a:pPr fontAlgn="base">
              <a:buFont typeface="Arial" panose="020B0604020202020204" pitchFamily="34" charset="0"/>
              <a:buChar char="•"/>
            </a:pPr>
            <a:endParaRPr lang="en-US" sz="2000" dirty="0">
              <a:solidFill>
                <a:srgbClr val="000000"/>
              </a:solidFill>
              <a:latin typeface="Palatino"/>
            </a:endParaRPr>
          </a:p>
          <a:p>
            <a:r>
              <a:rPr lang="en-US" sz="2000" b="1" dirty="0">
                <a:solidFill>
                  <a:srgbClr val="000000"/>
                </a:solidFill>
                <a:latin typeface="Palatino"/>
              </a:rPr>
              <a:t>Examples from NRGI Country:</a:t>
            </a:r>
          </a:p>
          <a:p>
            <a:endParaRPr lang="en-US" sz="2000" b="1" dirty="0">
              <a:latin typeface="Palatino"/>
            </a:endParaRPr>
          </a:p>
          <a:p>
            <a:pPr marL="342900" indent="-342900" fontAlgn="base">
              <a:buFont typeface="Arial" panose="020B0604020202020204" pitchFamily="34" charset="0"/>
              <a:buChar char="•"/>
            </a:pPr>
            <a:r>
              <a:rPr lang="en-US" sz="2000" dirty="0">
                <a:solidFill>
                  <a:srgbClr val="000000"/>
                </a:solidFill>
                <a:latin typeface="Palatino"/>
              </a:rPr>
              <a:t>Engagement with Oxfam Ghana MRMA campaign </a:t>
            </a:r>
          </a:p>
          <a:p>
            <a:pPr marL="342900" indent="-342900" fontAlgn="base">
              <a:buFont typeface="Arial" panose="020B0604020202020204" pitchFamily="34" charset="0"/>
              <a:buChar char="•"/>
            </a:pPr>
            <a:r>
              <a:rPr lang="en-US" sz="2000" dirty="0">
                <a:solidFill>
                  <a:srgbClr val="000000"/>
                </a:solidFill>
                <a:latin typeface="Palatino"/>
              </a:rPr>
              <a:t>Ghana Fiscal regimes analysis (Tullow)</a:t>
            </a:r>
          </a:p>
          <a:p>
            <a:pPr marL="342900" indent="-342900" fontAlgn="base">
              <a:buFont typeface="Arial" panose="020B0604020202020204" pitchFamily="34" charset="0"/>
              <a:buChar char="•"/>
            </a:pPr>
            <a:r>
              <a:rPr lang="en-US" sz="2000" dirty="0">
                <a:solidFill>
                  <a:srgbClr val="000000"/>
                </a:solidFill>
                <a:latin typeface="Palatino"/>
              </a:rPr>
              <a:t>Tanzania CSO’s training</a:t>
            </a:r>
          </a:p>
          <a:p>
            <a:pPr marL="342900" indent="-342900" fontAlgn="base">
              <a:buFont typeface="Arial" panose="020B0604020202020204" pitchFamily="34" charset="0"/>
              <a:buChar char="•"/>
            </a:pPr>
            <a:r>
              <a:rPr lang="en-US" sz="2000" dirty="0">
                <a:solidFill>
                  <a:srgbClr val="000000"/>
                </a:solidFill>
                <a:latin typeface="Palatino"/>
              </a:rPr>
              <a:t>Francophone hub training</a:t>
            </a: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29248" y="404547"/>
            <a:ext cx="4853152" cy="1193052"/>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29248" y="1961964"/>
            <a:ext cx="3733800" cy="2117188"/>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100007" y="4106917"/>
            <a:ext cx="6013166" cy="2635278"/>
          </a:xfrm>
          <a:prstGeom prst="rect">
            <a:avLst/>
          </a:prstGeom>
        </p:spPr>
      </p:pic>
    </p:spTree>
    <p:extLst>
      <p:ext uri="{BB962C8B-B14F-4D97-AF65-F5344CB8AC3E}">
        <p14:creationId xmlns:p14="http://schemas.microsoft.com/office/powerpoint/2010/main" val="37671127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697042"/>
          </a:xfrm>
        </p:spPr>
        <p:txBody>
          <a:bodyPr>
            <a:normAutofit/>
          </a:bodyPr>
          <a:lstStyle/>
          <a:p>
            <a:r>
              <a:rPr lang="en-GB" sz="2800" dirty="0">
                <a:latin typeface="Palatino"/>
                <a:cs typeface="Calibri" panose="020F0502020204030204" pitchFamily="34" charset="0"/>
              </a:rPr>
              <a:t>Project-level reporting</a:t>
            </a:r>
          </a:p>
        </p:txBody>
      </p:sp>
      <p:sp>
        <p:nvSpPr>
          <p:cNvPr id="4" name="Rectangle 3"/>
          <p:cNvSpPr/>
          <p:nvPr/>
        </p:nvSpPr>
        <p:spPr>
          <a:xfrm>
            <a:off x="609600" y="1089197"/>
            <a:ext cx="5273911" cy="5078313"/>
          </a:xfrm>
          <a:prstGeom prst="rect">
            <a:avLst/>
          </a:prstGeom>
        </p:spPr>
        <p:txBody>
          <a:bodyPr wrap="square">
            <a:spAutoFit/>
          </a:bodyPr>
          <a:lstStyle/>
          <a:p>
            <a:pPr marL="285750" indent="-285750" fontAlgn="base">
              <a:buFont typeface="Arial" panose="020B0604020202020204" pitchFamily="34" charset="0"/>
              <a:buChar char="•"/>
            </a:pPr>
            <a:r>
              <a:rPr lang="en-GB" dirty="0">
                <a:solidFill>
                  <a:srgbClr val="000000"/>
                </a:solidFill>
                <a:latin typeface="Palatino"/>
              </a:rPr>
              <a:t>Help EITI countries develop their own project-level reporting practices</a:t>
            </a:r>
          </a:p>
          <a:p>
            <a:pPr marL="742950" lvl="1" indent="-285750" fontAlgn="base">
              <a:buFont typeface="Arial" panose="020B0604020202020204" pitchFamily="34" charset="0"/>
              <a:buChar char="•"/>
            </a:pPr>
            <a:r>
              <a:rPr lang="en-GB" dirty="0">
                <a:solidFill>
                  <a:srgbClr val="000000"/>
                </a:solidFill>
                <a:latin typeface="Palatino"/>
              </a:rPr>
              <a:t>Demonstrate the feasibility and practicalities of project-level reporting </a:t>
            </a:r>
          </a:p>
          <a:p>
            <a:pPr marL="742950" lvl="1" indent="-285750" fontAlgn="base">
              <a:buFont typeface="Arial" panose="020B0604020202020204" pitchFamily="34" charset="0"/>
              <a:buChar char="•"/>
            </a:pPr>
            <a:r>
              <a:rPr lang="en-GB" dirty="0">
                <a:solidFill>
                  <a:srgbClr val="000000"/>
                </a:solidFill>
                <a:latin typeface="Palatino"/>
              </a:rPr>
              <a:t>Engage with Government on using this company level reporting (SAI engagement; Ministry of Lands)</a:t>
            </a:r>
          </a:p>
          <a:p>
            <a:pPr marL="742950" lvl="1" indent="-285750" fontAlgn="base">
              <a:buFont typeface="Arial" panose="020B0604020202020204" pitchFamily="34" charset="0"/>
              <a:buChar char="•"/>
            </a:pPr>
            <a:endParaRPr lang="en-GB" dirty="0">
              <a:solidFill>
                <a:srgbClr val="000000"/>
              </a:solidFill>
              <a:latin typeface="Palatino"/>
            </a:endParaRPr>
          </a:p>
          <a:p>
            <a:r>
              <a:rPr lang="en-GB" b="1" dirty="0">
                <a:solidFill>
                  <a:srgbClr val="000000"/>
                </a:solidFill>
                <a:latin typeface="Palatino"/>
              </a:rPr>
              <a:t>Examples from NRGI Country:</a:t>
            </a:r>
          </a:p>
          <a:p>
            <a:endParaRPr lang="en-GB" b="1" dirty="0">
              <a:latin typeface="Palatino"/>
            </a:endParaRPr>
          </a:p>
          <a:p>
            <a:pPr marL="285750" indent="-285750" fontAlgn="base">
              <a:buFont typeface="Arial" panose="020B0604020202020204" pitchFamily="34" charset="0"/>
              <a:buChar char="•"/>
            </a:pPr>
            <a:r>
              <a:rPr lang="en-GB" dirty="0">
                <a:solidFill>
                  <a:srgbClr val="000000"/>
                </a:solidFill>
                <a:latin typeface="Palatino"/>
              </a:rPr>
              <a:t>Presentations given to Ghana and Nigeria EITI’s on payments to governments data</a:t>
            </a:r>
          </a:p>
          <a:p>
            <a:pPr marL="285750" indent="-285750" fontAlgn="base">
              <a:buFont typeface="Arial" panose="020B0604020202020204" pitchFamily="34" charset="0"/>
              <a:buChar char="•"/>
            </a:pPr>
            <a:r>
              <a:rPr lang="en-GB" dirty="0">
                <a:solidFill>
                  <a:srgbClr val="000000"/>
                </a:solidFill>
                <a:latin typeface="Palatino"/>
              </a:rPr>
              <a:t>In discussion to provide presentation to Zambia EITI on what data is already available to implement project-level reporting</a:t>
            </a:r>
          </a:p>
          <a:p>
            <a:pPr marL="285750" indent="-285750" fontAlgn="base">
              <a:buFont typeface="Arial" panose="020B0604020202020204" pitchFamily="34" charset="0"/>
              <a:buChar char="•"/>
            </a:pPr>
            <a:r>
              <a:rPr lang="en-GB" dirty="0">
                <a:solidFill>
                  <a:srgbClr val="000000"/>
                </a:solidFill>
                <a:latin typeface="Palatino"/>
              </a:rPr>
              <a:t>Supporting PLSI engage with the SAI in Nigeria</a:t>
            </a:r>
          </a:p>
          <a:p>
            <a:pPr marL="285750" indent="-285750" fontAlgn="base">
              <a:buFont typeface="Arial" panose="020B0604020202020204" pitchFamily="34" charset="0"/>
              <a:buChar char="•"/>
            </a:pPr>
            <a:r>
              <a:rPr lang="en-GB" dirty="0">
                <a:solidFill>
                  <a:srgbClr val="000000"/>
                </a:solidFill>
                <a:latin typeface="Palatino"/>
              </a:rPr>
              <a:t>Potential technical engagement with Ghana Ministry of lands interest</a:t>
            </a:r>
            <a:endParaRPr lang="en-GB" b="0" i="0" u="none" strike="noStrike" dirty="0">
              <a:solidFill>
                <a:srgbClr val="000000"/>
              </a:solidFill>
              <a:effectLst/>
              <a:latin typeface="Palatino"/>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50387" y="274638"/>
            <a:ext cx="4064000" cy="5745655"/>
          </a:xfrm>
          <a:prstGeom prst="rect">
            <a:avLst/>
          </a:prstGeom>
        </p:spPr>
      </p:pic>
    </p:spTree>
    <p:extLst>
      <p:ext uri="{BB962C8B-B14F-4D97-AF65-F5344CB8AC3E}">
        <p14:creationId xmlns:p14="http://schemas.microsoft.com/office/powerpoint/2010/main" val="21063379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697042"/>
          </a:xfrm>
        </p:spPr>
        <p:txBody>
          <a:bodyPr>
            <a:normAutofit/>
          </a:bodyPr>
          <a:lstStyle/>
          <a:p>
            <a:r>
              <a:rPr lang="en-GB" sz="2800" dirty="0">
                <a:latin typeface="Palatino"/>
                <a:cs typeface="Calibri" panose="020F0502020204030204" pitchFamily="34" charset="0"/>
              </a:rPr>
              <a:t>State owned Enterprise</a:t>
            </a:r>
          </a:p>
        </p:txBody>
      </p:sp>
      <p:sp>
        <p:nvSpPr>
          <p:cNvPr id="3" name="Rectangle 2"/>
          <p:cNvSpPr/>
          <p:nvPr/>
        </p:nvSpPr>
        <p:spPr>
          <a:xfrm>
            <a:off x="609599" y="971680"/>
            <a:ext cx="4180930" cy="4801314"/>
          </a:xfrm>
          <a:prstGeom prst="rect">
            <a:avLst/>
          </a:prstGeom>
        </p:spPr>
        <p:txBody>
          <a:bodyPr wrap="square">
            <a:spAutoFit/>
          </a:bodyPr>
          <a:lstStyle/>
          <a:p>
            <a:pPr marL="285750" indent="-285750" fontAlgn="base">
              <a:buFont typeface="Arial" panose="020B0604020202020204" pitchFamily="34" charset="0"/>
              <a:buChar char="•"/>
            </a:pPr>
            <a:r>
              <a:rPr lang="en-GB" dirty="0">
                <a:latin typeface="Palatino"/>
              </a:rPr>
              <a:t>Provide data /analysis on SOE challenges and importance of SOE’s:</a:t>
            </a:r>
          </a:p>
          <a:p>
            <a:pPr marL="742950" lvl="1" indent="-285750" fontAlgn="base">
              <a:buFont typeface="Arial" panose="020B0604020202020204" pitchFamily="34" charset="0"/>
              <a:buChar char="•"/>
            </a:pPr>
            <a:r>
              <a:rPr lang="en-GB" dirty="0">
                <a:latin typeface="Palatino"/>
              </a:rPr>
              <a:t>Importance of SOE as recipient government entity</a:t>
            </a:r>
          </a:p>
          <a:p>
            <a:pPr marL="742950" lvl="1" indent="-285750" fontAlgn="base">
              <a:buFont typeface="Arial" panose="020B0604020202020204" pitchFamily="34" charset="0"/>
              <a:buChar char="•"/>
            </a:pPr>
            <a:r>
              <a:rPr lang="en-GB" dirty="0">
                <a:latin typeface="Palatino"/>
              </a:rPr>
              <a:t>Proliferation of in-kind payments</a:t>
            </a:r>
          </a:p>
          <a:p>
            <a:pPr lvl="1" fontAlgn="base"/>
            <a:r>
              <a:rPr lang="en-GB" dirty="0">
                <a:latin typeface="Palatino"/>
              </a:rPr>
              <a:t> </a:t>
            </a:r>
          </a:p>
          <a:p>
            <a:r>
              <a:rPr lang="en-GB" b="1" dirty="0">
                <a:latin typeface="Palatino"/>
              </a:rPr>
              <a:t>Examples from NRGI:</a:t>
            </a:r>
          </a:p>
          <a:p>
            <a:endParaRPr lang="en-GB" b="1" dirty="0">
              <a:latin typeface="Palatino"/>
            </a:endParaRPr>
          </a:p>
          <a:p>
            <a:pPr marL="285750" indent="-285750" fontAlgn="base">
              <a:buFont typeface="Arial" panose="020B0604020202020204" pitchFamily="34" charset="0"/>
              <a:buChar char="•"/>
            </a:pPr>
            <a:r>
              <a:rPr lang="en-GB" dirty="0">
                <a:latin typeface="Palatino"/>
              </a:rPr>
              <a:t>‘Generating Government Revenue from the Sale of Oil and Gas: New Data and the Case for Improved Commodity Trading Transparency’ briefing</a:t>
            </a:r>
          </a:p>
          <a:p>
            <a:pPr marL="285750" indent="-285750" fontAlgn="base">
              <a:buFont typeface="Arial" panose="020B0604020202020204" pitchFamily="34" charset="0"/>
              <a:buChar char="•"/>
            </a:pPr>
            <a:r>
              <a:rPr lang="en-GB" dirty="0">
                <a:latin typeface="Palatino"/>
              </a:rPr>
              <a:t>Ghana EITI Commodity Trading stakeholder workshop</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06141" y="971680"/>
            <a:ext cx="3285859" cy="460479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90529" y="1539867"/>
            <a:ext cx="4115612" cy="3384331"/>
          </a:xfrm>
          <a:prstGeom prst="rect">
            <a:avLst/>
          </a:prstGeom>
        </p:spPr>
      </p:pic>
    </p:spTree>
    <p:extLst>
      <p:ext uri="{BB962C8B-B14F-4D97-AF65-F5344CB8AC3E}">
        <p14:creationId xmlns:p14="http://schemas.microsoft.com/office/powerpoint/2010/main" val="5310859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697042"/>
          </a:xfrm>
        </p:spPr>
        <p:txBody>
          <a:bodyPr>
            <a:normAutofit/>
          </a:bodyPr>
          <a:lstStyle/>
          <a:p>
            <a:r>
              <a:rPr lang="en-GB" sz="2800" dirty="0">
                <a:latin typeface="Palatino"/>
                <a:cs typeface="Calibri" panose="020F0502020204030204" pitchFamily="34" charset="0"/>
              </a:rPr>
              <a:t>Company engagement</a:t>
            </a:r>
          </a:p>
        </p:txBody>
      </p:sp>
      <p:sp>
        <p:nvSpPr>
          <p:cNvPr id="3" name="Rectangle 2"/>
          <p:cNvSpPr/>
          <p:nvPr/>
        </p:nvSpPr>
        <p:spPr>
          <a:xfrm>
            <a:off x="609599" y="971680"/>
            <a:ext cx="7801301" cy="5632311"/>
          </a:xfrm>
          <a:prstGeom prst="rect">
            <a:avLst/>
          </a:prstGeom>
        </p:spPr>
        <p:txBody>
          <a:bodyPr wrap="square">
            <a:spAutoFit/>
          </a:bodyPr>
          <a:lstStyle/>
          <a:p>
            <a:pPr marL="285750" indent="-285750" fontAlgn="base">
              <a:buFont typeface="Arial" panose="020B0604020202020204" pitchFamily="34" charset="0"/>
              <a:buChar char="•"/>
            </a:pPr>
            <a:r>
              <a:rPr lang="en-GB" dirty="0">
                <a:solidFill>
                  <a:srgbClr val="000000"/>
                </a:solidFill>
                <a:latin typeface="Palatino"/>
              </a:rPr>
              <a:t>Dialogue with companies on their reporting practices under these laws As a starting point to engaging on global and country level issues. </a:t>
            </a:r>
          </a:p>
          <a:p>
            <a:pPr marL="285750" indent="-285750" fontAlgn="base">
              <a:buFont typeface="Arial" panose="020B0604020202020204" pitchFamily="34" charset="0"/>
              <a:buChar char="•"/>
            </a:pPr>
            <a:r>
              <a:rPr lang="en-GB" dirty="0">
                <a:solidFill>
                  <a:srgbClr val="000000"/>
                </a:solidFill>
                <a:latin typeface="Palatino"/>
              </a:rPr>
              <a:t>We see these reports as offering useful opportunities to enhance private sector engagement at the country level. </a:t>
            </a:r>
          </a:p>
          <a:p>
            <a:pPr marL="285750" indent="-285750" fontAlgn="base">
              <a:buFont typeface="Arial" panose="020B0604020202020204" pitchFamily="34" charset="0"/>
              <a:buChar char="•"/>
            </a:pPr>
            <a:endParaRPr lang="en-GB" dirty="0">
              <a:solidFill>
                <a:srgbClr val="000000"/>
              </a:solidFill>
              <a:latin typeface="Palatino"/>
            </a:endParaRPr>
          </a:p>
          <a:p>
            <a:r>
              <a:rPr lang="en-GB" b="1" dirty="0">
                <a:solidFill>
                  <a:srgbClr val="000000"/>
                </a:solidFill>
                <a:latin typeface="Palatino"/>
              </a:rPr>
              <a:t>Examples from NRGI:</a:t>
            </a:r>
          </a:p>
          <a:p>
            <a:endParaRPr lang="en-GB" b="1" dirty="0">
              <a:latin typeface="Palatino"/>
            </a:endParaRPr>
          </a:p>
          <a:p>
            <a:r>
              <a:rPr lang="en-GB" dirty="0">
                <a:solidFill>
                  <a:srgbClr val="000000"/>
                </a:solidFill>
                <a:latin typeface="Palatino"/>
              </a:rPr>
              <a:t>We have interacted with the following companies and industry forums on reporting practices in NRGI priority companies:</a:t>
            </a:r>
          </a:p>
          <a:p>
            <a:endParaRPr lang="en-GB" dirty="0">
              <a:latin typeface="Palatino"/>
            </a:endParaRPr>
          </a:p>
          <a:p>
            <a:pPr marL="285750" indent="-285750" fontAlgn="base">
              <a:buFont typeface="Arial" panose="020B0604020202020204" pitchFamily="34" charset="0"/>
              <a:buChar char="•"/>
            </a:pPr>
            <a:r>
              <a:rPr lang="en-GB" dirty="0">
                <a:solidFill>
                  <a:srgbClr val="000000"/>
                </a:solidFill>
                <a:latin typeface="Palatino"/>
              </a:rPr>
              <a:t>Chevron (including on payments in Nigeria)</a:t>
            </a:r>
          </a:p>
          <a:p>
            <a:pPr marL="285750" indent="-285750" fontAlgn="base">
              <a:buFont typeface="Arial" panose="020B0604020202020204" pitchFamily="34" charset="0"/>
              <a:buChar char="•"/>
            </a:pPr>
            <a:r>
              <a:rPr lang="en-GB" dirty="0">
                <a:solidFill>
                  <a:srgbClr val="000000"/>
                </a:solidFill>
                <a:latin typeface="Palatino"/>
              </a:rPr>
              <a:t>ENI (including on payments in Nigeria)</a:t>
            </a:r>
          </a:p>
          <a:p>
            <a:pPr marL="285750" indent="-285750" fontAlgn="base">
              <a:buFont typeface="Arial" panose="020B0604020202020204" pitchFamily="34" charset="0"/>
              <a:buChar char="•"/>
            </a:pPr>
            <a:r>
              <a:rPr lang="en-GB" dirty="0">
                <a:solidFill>
                  <a:srgbClr val="000000"/>
                </a:solidFill>
                <a:latin typeface="Palatino"/>
              </a:rPr>
              <a:t>Glencore (including on payments in DRC)</a:t>
            </a:r>
          </a:p>
          <a:p>
            <a:pPr marL="285750" indent="-285750" fontAlgn="base">
              <a:buFont typeface="Arial" panose="020B0604020202020204" pitchFamily="34" charset="0"/>
              <a:buChar char="•"/>
            </a:pPr>
            <a:r>
              <a:rPr lang="en-GB" dirty="0">
                <a:solidFill>
                  <a:srgbClr val="000000"/>
                </a:solidFill>
                <a:latin typeface="Palatino"/>
              </a:rPr>
              <a:t>Kosmos (including on payments in Ghana)</a:t>
            </a:r>
          </a:p>
          <a:p>
            <a:pPr marL="285750" indent="-285750" fontAlgn="base">
              <a:buFont typeface="Arial" panose="020B0604020202020204" pitchFamily="34" charset="0"/>
              <a:buChar char="•"/>
            </a:pPr>
            <a:r>
              <a:rPr lang="en-GB" dirty="0">
                <a:solidFill>
                  <a:srgbClr val="000000"/>
                </a:solidFill>
                <a:latin typeface="Palatino"/>
              </a:rPr>
              <a:t>Shell (including on payments in Nigeria) </a:t>
            </a:r>
          </a:p>
          <a:p>
            <a:pPr fontAlgn="base">
              <a:buFont typeface="Arial" panose="020B0604020202020204" pitchFamily="34" charset="0"/>
              <a:buChar char="•"/>
            </a:pPr>
            <a:endParaRPr lang="en-GB" dirty="0">
              <a:solidFill>
                <a:srgbClr val="000000"/>
              </a:solidFill>
              <a:latin typeface="Palatino"/>
            </a:endParaRPr>
          </a:p>
          <a:p>
            <a:pPr fontAlgn="base"/>
            <a:r>
              <a:rPr lang="en-GB" dirty="0">
                <a:solidFill>
                  <a:srgbClr val="000000"/>
                </a:solidFill>
                <a:latin typeface="Palatino"/>
              </a:rPr>
              <a:t>Other global- level engagements include:</a:t>
            </a:r>
          </a:p>
          <a:p>
            <a:pPr marL="285750" indent="-285750" fontAlgn="base">
              <a:buFont typeface="Arial" panose="020B0604020202020204" pitchFamily="34" charset="0"/>
              <a:buChar char="•"/>
            </a:pPr>
            <a:r>
              <a:rPr lang="en-GB" dirty="0">
                <a:solidFill>
                  <a:srgbClr val="000000"/>
                </a:solidFill>
                <a:latin typeface="Palatino"/>
              </a:rPr>
              <a:t>The B-Team (on tax principles)</a:t>
            </a:r>
          </a:p>
          <a:p>
            <a:pPr marL="285750" indent="-285750" fontAlgn="base">
              <a:buFont typeface="Arial" panose="020B0604020202020204" pitchFamily="34" charset="0"/>
              <a:buChar char="•"/>
            </a:pPr>
            <a:r>
              <a:rPr lang="en-GB" dirty="0">
                <a:solidFill>
                  <a:srgbClr val="000000"/>
                </a:solidFill>
                <a:latin typeface="Palatino"/>
              </a:rPr>
              <a:t>Canada’s two largest mining associations (MAC and PDAC)</a:t>
            </a:r>
          </a:p>
          <a:p>
            <a:pPr marL="285750" indent="-285750" fontAlgn="base">
              <a:buFont typeface="Arial" panose="020B0604020202020204" pitchFamily="34" charset="0"/>
              <a:buChar char="•"/>
            </a:pPr>
            <a:r>
              <a:rPr lang="en-GB" dirty="0">
                <a:solidFill>
                  <a:srgbClr val="000000"/>
                </a:solidFill>
                <a:latin typeface="Palatino"/>
              </a:rPr>
              <a:t>Rio Tinto; Anglo American; BP; BHP Billiton</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10902" y="0"/>
            <a:ext cx="3781098" cy="4449799"/>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10902" y="3752193"/>
            <a:ext cx="3781097" cy="2978844"/>
          </a:xfrm>
          <a:prstGeom prst="rect">
            <a:avLst/>
          </a:prstGeom>
        </p:spPr>
      </p:pic>
    </p:spTree>
    <p:extLst>
      <p:ext uri="{BB962C8B-B14F-4D97-AF65-F5344CB8AC3E}">
        <p14:creationId xmlns:p14="http://schemas.microsoft.com/office/powerpoint/2010/main" val="7029736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43518"/>
            <a:ext cx="10972800" cy="1143000"/>
          </a:xfrm>
        </p:spPr>
        <p:txBody>
          <a:bodyPr>
            <a:normAutofit fontScale="90000"/>
          </a:bodyPr>
          <a:lstStyle/>
          <a:p>
            <a:pPr algn="ctr"/>
            <a:r>
              <a:rPr lang="en-GB" dirty="0">
                <a:latin typeface="Palatino"/>
              </a:rPr>
              <a:t>How can NRGI staff use this data: Resourceprojects.org tool</a:t>
            </a:r>
            <a:endParaRPr lang="en-US" dirty="0"/>
          </a:p>
        </p:txBody>
      </p:sp>
    </p:spTree>
    <p:extLst>
      <p:ext uri="{BB962C8B-B14F-4D97-AF65-F5344CB8AC3E}">
        <p14:creationId xmlns:p14="http://schemas.microsoft.com/office/powerpoint/2010/main" val="13463558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74E68BE-1B1B-8240-B79C-CB66A169D7C4}"/>
              </a:ext>
            </a:extLst>
          </p:cNvPr>
          <p:cNvSpPr txBox="1">
            <a:spLocks/>
          </p:cNvSpPr>
          <p:nvPr/>
        </p:nvSpPr>
        <p:spPr>
          <a:xfrm>
            <a:off x="7726250" y="733245"/>
            <a:ext cx="3430438" cy="854016"/>
          </a:xfrm>
          <a:prstGeom prst="rect">
            <a:avLst/>
          </a:prstGeom>
        </p:spPr>
        <p:txBody>
          <a:bodyPr vert="horz" lIns="91440" tIns="45720" rIns="91440" bIns="45720" rtlCol="0" anchor="t">
            <a:normAutofit fontScale="97500" lnSpcReduction="10000"/>
          </a:bodyPr>
          <a:lstStyle>
            <a:lvl1pPr algn="l" defTabSz="914400" rtl="0" eaLnBrk="1" latinLnBrk="0" hangingPunct="1">
              <a:spcBef>
                <a:spcPct val="0"/>
              </a:spcBef>
              <a:buNone/>
              <a:defRPr sz="4000" b="0" kern="1200">
                <a:solidFill>
                  <a:srgbClr val="FF6F4C"/>
                </a:solidFill>
                <a:latin typeface="Lucida Sans" panose="020B0602030504020204" pitchFamily="34" charset="0"/>
                <a:ea typeface="+mj-ea"/>
                <a:cs typeface="+mj-cs"/>
              </a:defRPr>
            </a:lvl1pPr>
          </a:lstStyle>
          <a:p>
            <a:r>
              <a:rPr lang="en-US" sz="2800" dirty="0">
                <a:latin typeface="Palatino"/>
              </a:rPr>
              <a:t>Some trends over the last year</a:t>
            </a:r>
          </a:p>
        </p:txBody>
      </p:sp>
      <p:sp>
        <p:nvSpPr>
          <p:cNvPr id="4" name="Rectangle 3">
            <a:extLst>
              <a:ext uri="{FF2B5EF4-FFF2-40B4-BE49-F238E27FC236}">
                <a16:creationId xmlns:a16="http://schemas.microsoft.com/office/drawing/2014/main" id="{88FFB32F-4ACD-734E-9056-410D7F83ADE1}"/>
              </a:ext>
            </a:extLst>
          </p:cNvPr>
          <p:cNvSpPr/>
          <p:nvPr/>
        </p:nvSpPr>
        <p:spPr>
          <a:xfrm>
            <a:off x="7726250" y="1716657"/>
            <a:ext cx="4037163" cy="1200329"/>
          </a:xfrm>
          <a:prstGeom prst="rect">
            <a:avLst/>
          </a:prstGeom>
        </p:spPr>
        <p:txBody>
          <a:bodyPr wrap="square">
            <a:spAutoFit/>
          </a:bodyPr>
          <a:lstStyle/>
          <a:p>
            <a:pPr marL="285750" indent="-285750" fontAlgn="base">
              <a:buFont typeface="Arial" panose="020B0604020202020204" pitchFamily="34" charset="0"/>
              <a:buChar char="•"/>
            </a:pPr>
            <a:r>
              <a:rPr lang="en-GB" dirty="0">
                <a:solidFill>
                  <a:srgbClr val="000000"/>
                </a:solidFill>
                <a:latin typeface="Palatino"/>
              </a:rPr>
              <a:t>More than </a:t>
            </a:r>
            <a:r>
              <a:rPr lang="en-GB" b="1" dirty="0">
                <a:solidFill>
                  <a:srgbClr val="000000"/>
                </a:solidFill>
                <a:latin typeface="Palatino"/>
              </a:rPr>
              <a:t>12 X</a:t>
            </a:r>
            <a:r>
              <a:rPr lang="en-GB" dirty="0">
                <a:solidFill>
                  <a:srgbClr val="000000"/>
                </a:solidFill>
                <a:latin typeface="Palatino"/>
              </a:rPr>
              <a:t> increase in payment rows</a:t>
            </a:r>
          </a:p>
          <a:p>
            <a:pPr marL="285750" indent="-285750" fontAlgn="base">
              <a:buFont typeface="Arial" panose="020B0604020202020204" pitchFamily="34" charset="0"/>
              <a:buChar char="•"/>
            </a:pPr>
            <a:endParaRPr lang="en-GB" dirty="0">
              <a:solidFill>
                <a:srgbClr val="000000"/>
              </a:solidFill>
              <a:latin typeface="Palatino"/>
            </a:endParaRPr>
          </a:p>
          <a:p>
            <a:pPr marL="285750" indent="-285750" fontAlgn="base">
              <a:buFont typeface="Arial" panose="020B0604020202020204" pitchFamily="34" charset="0"/>
              <a:buChar char="•"/>
            </a:pPr>
            <a:endParaRPr lang="en-GB" dirty="0">
              <a:solidFill>
                <a:srgbClr val="000000"/>
              </a:solidFill>
              <a:latin typeface="Palatino"/>
            </a:endParaRPr>
          </a:p>
        </p:txBody>
      </p:sp>
      <p:cxnSp>
        <p:nvCxnSpPr>
          <p:cNvPr id="5" name="Straight Connector 4">
            <a:extLst>
              <a:ext uri="{FF2B5EF4-FFF2-40B4-BE49-F238E27FC236}">
                <a16:creationId xmlns:a16="http://schemas.microsoft.com/office/drawing/2014/main" id="{2717FF4B-6C86-8B4D-97AF-BB135454946E}"/>
              </a:ext>
            </a:extLst>
          </p:cNvPr>
          <p:cNvCxnSpPr>
            <a:cxnSpLocks/>
            <a:endCxn id="6" idx="0"/>
          </p:cNvCxnSpPr>
          <p:nvPr/>
        </p:nvCxnSpPr>
        <p:spPr>
          <a:xfrm flipH="1">
            <a:off x="1682150" y="1223303"/>
            <a:ext cx="2" cy="39275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71F258BD-252A-AC42-AFE1-A348E050ECB4}"/>
              </a:ext>
            </a:extLst>
          </p:cNvPr>
          <p:cNvCxnSpPr>
            <a:cxnSpLocks/>
            <a:endCxn id="10" idx="0"/>
          </p:cNvCxnSpPr>
          <p:nvPr/>
        </p:nvCxnSpPr>
        <p:spPr>
          <a:xfrm flipH="1">
            <a:off x="4135412" y="1223303"/>
            <a:ext cx="2392" cy="39275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BC57171A-3810-A249-914C-C520D24BCD7F}"/>
              </a:ext>
            </a:extLst>
          </p:cNvPr>
          <p:cNvSpPr txBox="1"/>
          <p:nvPr/>
        </p:nvSpPr>
        <p:spPr>
          <a:xfrm>
            <a:off x="1337093" y="5150898"/>
            <a:ext cx="690113" cy="369332"/>
          </a:xfrm>
          <a:prstGeom prst="rect">
            <a:avLst/>
          </a:prstGeom>
          <a:noFill/>
        </p:spPr>
        <p:txBody>
          <a:bodyPr wrap="square" rtlCol="0">
            <a:spAutoFit/>
          </a:bodyPr>
          <a:lstStyle/>
          <a:p>
            <a:r>
              <a:rPr lang="en-US" dirty="0"/>
              <a:t>2017</a:t>
            </a:r>
          </a:p>
        </p:txBody>
      </p:sp>
      <p:sp>
        <p:nvSpPr>
          <p:cNvPr id="10" name="TextBox 9">
            <a:extLst>
              <a:ext uri="{FF2B5EF4-FFF2-40B4-BE49-F238E27FC236}">
                <a16:creationId xmlns:a16="http://schemas.microsoft.com/office/drawing/2014/main" id="{114CDC1E-FB70-ED4D-81CE-D55660497ACC}"/>
              </a:ext>
            </a:extLst>
          </p:cNvPr>
          <p:cNvSpPr txBox="1"/>
          <p:nvPr/>
        </p:nvSpPr>
        <p:spPr>
          <a:xfrm>
            <a:off x="3790355" y="5150898"/>
            <a:ext cx="690113" cy="369332"/>
          </a:xfrm>
          <a:prstGeom prst="rect">
            <a:avLst/>
          </a:prstGeom>
          <a:noFill/>
        </p:spPr>
        <p:txBody>
          <a:bodyPr wrap="square" rtlCol="0">
            <a:spAutoFit/>
          </a:bodyPr>
          <a:lstStyle/>
          <a:p>
            <a:r>
              <a:rPr lang="en-US" dirty="0"/>
              <a:t>2018</a:t>
            </a:r>
          </a:p>
        </p:txBody>
      </p:sp>
      <p:sp>
        <p:nvSpPr>
          <p:cNvPr id="11" name="TextBox 10">
            <a:extLst>
              <a:ext uri="{FF2B5EF4-FFF2-40B4-BE49-F238E27FC236}">
                <a16:creationId xmlns:a16="http://schemas.microsoft.com/office/drawing/2014/main" id="{995BA6C3-E8D2-DD4D-8B4C-A48E533D33B9}"/>
              </a:ext>
            </a:extLst>
          </p:cNvPr>
          <p:cNvSpPr txBox="1"/>
          <p:nvPr/>
        </p:nvSpPr>
        <p:spPr>
          <a:xfrm>
            <a:off x="639666" y="4655403"/>
            <a:ext cx="1035170" cy="461665"/>
          </a:xfrm>
          <a:prstGeom prst="rect">
            <a:avLst/>
          </a:prstGeom>
          <a:noFill/>
        </p:spPr>
        <p:txBody>
          <a:bodyPr wrap="square" rtlCol="0">
            <a:spAutoFit/>
          </a:bodyPr>
          <a:lstStyle/>
          <a:p>
            <a:pPr algn="r"/>
            <a:r>
              <a:rPr lang="en-US" sz="1200" dirty="0"/>
              <a:t>No. of rows of data</a:t>
            </a:r>
          </a:p>
        </p:txBody>
      </p:sp>
      <p:cxnSp>
        <p:nvCxnSpPr>
          <p:cNvPr id="13" name="Straight Connector 12">
            <a:extLst>
              <a:ext uri="{FF2B5EF4-FFF2-40B4-BE49-F238E27FC236}">
                <a16:creationId xmlns:a16="http://schemas.microsoft.com/office/drawing/2014/main" id="{51A79CAE-0382-9148-ABF9-92E675407354}"/>
              </a:ext>
            </a:extLst>
          </p:cNvPr>
          <p:cNvCxnSpPr>
            <a:cxnSpLocks/>
            <a:stCxn id="11" idx="3"/>
          </p:cNvCxnSpPr>
          <p:nvPr/>
        </p:nvCxnSpPr>
        <p:spPr>
          <a:xfrm flipV="1">
            <a:off x="1674836" y="2254748"/>
            <a:ext cx="2455652" cy="2631488"/>
          </a:xfrm>
          <a:prstGeom prst="line">
            <a:avLst/>
          </a:prstGeom>
          <a:ln w="19050" cap="rnd">
            <a:solidFill>
              <a:srgbClr val="0070C0"/>
            </a:solidFill>
            <a:tailEnd type="arrow"/>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F24B0560-2B9E-EE47-A54F-1FAD1B3706E0}"/>
              </a:ext>
            </a:extLst>
          </p:cNvPr>
          <p:cNvSpPr txBox="1"/>
          <p:nvPr/>
        </p:nvSpPr>
        <p:spPr>
          <a:xfrm>
            <a:off x="1614632" y="4814025"/>
            <a:ext cx="855470" cy="276999"/>
          </a:xfrm>
          <a:prstGeom prst="rect">
            <a:avLst/>
          </a:prstGeom>
          <a:noFill/>
        </p:spPr>
        <p:txBody>
          <a:bodyPr wrap="square" rtlCol="0">
            <a:spAutoFit/>
          </a:bodyPr>
          <a:lstStyle/>
          <a:p>
            <a:r>
              <a:rPr lang="en-US" sz="1200" dirty="0"/>
              <a:t>1355</a:t>
            </a:r>
          </a:p>
        </p:txBody>
      </p:sp>
      <p:sp>
        <p:nvSpPr>
          <p:cNvPr id="15" name="TextBox 14">
            <a:extLst>
              <a:ext uri="{FF2B5EF4-FFF2-40B4-BE49-F238E27FC236}">
                <a16:creationId xmlns:a16="http://schemas.microsoft.com/office/drawing/2014/main" id="{11C008D9-25A5-684C-89AC-A8BC3B920E2D}"/>
              </a:ext>
            </a:extLst>
          </p:cNvPr>
          <p:cNvSpPr txBox="1"/>
          <p:nvPr/>
        </p:nvSpPr>
        <p:spPr>
          <a:xfrm>
            <a:off x="4105057" y="2037744"/>
            <a:ext cx="1035170" cy="461665"/>
          </a:xfrm>
          <a:prstGeom prst="rect">
            <a:avLst/>
          </a:prstGeom>
          <a:noFill/>
        </p:spPr>
        <p:txBody>
          <a:bodyPr wrap="square" rtlCol="0">
            <a:spAutoFit/>
          </a:bodyPr>
          <a:lstStyle/>
          <a:p>
            <a:r>
              <a:rPr lang="en-US" sz="1200" dirty="0"/>
              <a:t>No. of rows of data</a:t>
            </a:r>
          </a:p>
        </p:txBody>
      </p:sp>
      <p:sp>
        <p:nvSpPr>
          <p:cNvPr id="16" name="TextBox 15">
            <a:extLst>
              <a:ext uri="{FF2B5EF4-FFF2-40B4-BE49-F238E27FC236}">
                <a16:creationId xmlns:a16="http://schemas.microsoft.com/office/drawing/2014/main" id="{D45389CF-3279-4441-9DE7-4DDF4A8D2270}"/>
              </a:ext>
            </a:extLst>
          </p:cNvPr>
          <p:cNvSpPr txBox="1"/>
          <p:nvPr/>
        </p:nvSpPr>
        <p:spPr>
          <a:xfrm>
            <a:off x="3332498" y="1956004"/>
            <a:ext cx="855470" cy="276999"/>
          </a:xfrm>
          <a:prstGeom prst="rect">
            <a:avLst/>
          </a:prstGeom>
          <a:noFill/>
        </p:spPr>
        <p:txBody>
          <a:bodyPr wrap="square" rtlCol="0">
            <a:spAutoFit/>
          </a:bodyPr>
          <a:lstStyle/>
          <a:p>
            <a:pPr algn="r"/>
            <a:r>
              <a:rPr lang="en-US" sz="1200" dirty="0"/>
              <a:t>15091</a:t>
            </a:r>
          </a:p>
        </p:txBody>
      </p:sp>
      <p:sp>
        <p:nvSpPr>
          <p:cNvPr id="18" name="TextBox 17">
            <a:extLst>
              <a:ext uri="{FF2B5EF4-FFF2-40B4-BE49-F238E27FC236}">
                <a16:creationId xmlns:a16="http://schemas.microsoft.com/office/drawing/2014/main" id="{5C263901-8F19-B940-91AD-5DAA66B7DBBB}"/>
              </a:ext>
            </a:extLst>
          </p:cNvPr>
          <p:cNvSpPr txBox="1"/>
          <p:nvPr/>
        </p:nvSpPr>
        <p:spPr>
          <a:xfrm>
            <a:off x="639666" y="3922783"/>
            <a:ext cx="1035170" cy="461665"/>
          </a:xfrm>
          <a:prstGeom prst="rect">
            <a:avLst/>
          </a:prstGeom>
          <a:noFill/>
        </p:spPr>
        <p:txBody>
          <a:bodyPr wrap="square" rtlCol="0">
            <a:spAutoFit/>
          </a:bodyPr>
          <a:lstStyle/>
          <a:p>
            <a:pPr algn="r"/>
            <a:r>
              <a:rPr lang="en-US" sz="1200" dirty="0"/>
              <a:t>Total Payment</a:t>
            </a:r>
          </a:p>
        </p:txBody>
      </p:sp>
      <p:sp>
        <p:nvSpPr>
          <p:cNvPr id="19" name="TextBox 18">
            <a:extLst>
              <a:ext uri="{FF2B5EF4-FFF2-40B4-BE49-F238E27FC236}">
                <a16:creationId xmlns:a16="http://schemas.microsoft.com/office/drawing/2014/main" id="{15FB111B-D682-0D42-B012-D8267CDE87C4}"/>
              </a:ext>
            </a:extLst>
          </p:cNvPr>
          <p:cNvSpPr txBox="1"/>
          <p:nvPr/>
        </p:nvSpPr>
        <p:spPr>
          <a:xfrm>
            <a:off x="1629165" y="4095935"/>
            <a:ext cx="853078" cy="461665"/>
          </a:xfrm>
          <a:prstGeom prst="rect">
            <a:avLst/>
          </a:prstGeom>
          <a:noFill/>
        </p:spPr>
        <p:txBody>
          <a:bodyPr wrap="square" rtlCol="0">
            <a:spAutoFit/>
          </a:bodyPr>
          <a:lstStyle/>
          <a:p>
            <a:r>
              <a:rPr lang="en-US" sz="1200" dirty="0"/>
              <a:t>$ 73 billion</a:t>
            </a:r>
          </a:p>
        </p:txBody>
      </p:sp>
      <p:cxnSp>
        <p:nvCxnSpPr>
          <p:cNvPr id="20" name="Straight Connector 19">
            <a:extLst>
              <a:ext uri="{FF2B5EF4-FFF2-40B4-BE49-F238E27FC236}">
                <a16:creationId xmlns:a16="http://schemas.microsoft.com/office/drawing/2014/main" id="{23E7ABC3-D6C2-DD42-A142-94C4DEA8570F}"/>
              </a:ext>
            </a:extLst>
          </p:cNvPr>
          <p:cNvCxnSpPr>
            <a:cxnSpLocks/>
            <a:stCxn id="18" idx="3"/>
            <a:endCxn id="22" idx="1"/>
          </p:cNvCxnSpPr>
          <p:nvPr/>
        </p:nvCxnSpPr>
        <p:spPr>
          <a:xfrm flipV="1">
            <a:off x="1674836" y="3147897"/>
            <a:ext cx="2455652" cy="1005719"/>
          </a:xfrm>
          <a:prstGeom prst="line">
            <a:avLst/>
          </a:prstGeom>
          <a:ln w="19050" cap="rnd">
            <a:solidFill>
              <a:srgbClr val="0070C0"/>
            </a:solidFill>
            <a:tailEnd type="arrow"/>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EE446CA7-C6FF-0A40-91D6-C29E6C301AB3}"/>
              </a:ext>
            </a:extLst>
          </p:cNvPr>
          <p:cNvSpPr txBox="1"/>
          <p:nvPr/>
        </p:nvSpPr>
        <p:spPr>
          <a:xfrm>
            <a:off x="4130488" y="2917064"/>
            <a:ext cx="1035170" cy="461665"/>
          </a:xfrm>
          <a:prstGeom prst="rect">
            <a:avLst/>
          </a:prstGeom>
          <a:noFill/>
        </p:spPr>
        <p:txBody>
          <a:bodyPr wrap="square" rtlCol="0">
            <a:spAutoFit/>
          </a:bodyPr>
          <a:lstStyle/>
          <a:p>
            <a:r>
              <a:rPr lang="en-US" sz="1200" dirty="0"/>
              <a:t>Total Payment</a:t>
            </a:r>
          </a:p>
        </p:txBody>
      </p:sp>
      <p:sp>
        <p:nvSpPr>
          <p:cNvPr id="24" name="TextBox 23">
            <a:extLst>
              <a:ext uri="{FF2B5EF4-FFF2-40B4-BE49-F238E27FC236}">
                <a16:creationId xmlns:a16="http://schemas.microsoft.com/office/drawing/2014/main" id="{0EF2020F-C720-1643-B25B-D298B7CFCD45}"/>
              </a:ext>
            </a:extLst>
          </p:cNvPr>
          <p:cNvSpPr txBox="1"/>
          <p:nvPr/>
        </p:nvSpPr>
        <p:spPr>
          <a:xfrm>
            <a:off x="3336309" y="2765044"/>
            <a:ext cx="855470" cy="461665"/>
          </a:xfrm>
          <a:prstGeom prst="rect">
            <a:avLst/>
          </a:prstGeom>
          <a:noFill/>
        </p:spPr>
        <p:txBody>
          <a:bodyPr wrap="square" rtlCol="0">
            <a:spAutoFit/>
          </a:bodyPr>
          <a:lstStyle/>
          <a:p>
            <a:pPr algn="r"/>
            <a:r>
              <a:rPr lang="en-US" sz="1200" dirty="0"/>
              <a:t>$ 471 billion</a:t>
            </a:r>
          </a:p>
        </p:txBody>
      </p:sp>
      <p:sp>
        <p:nvSpPr>
          <p:cNvPr id="25" name="Rectangle 24">
            <a:extLst>
              <a:ext uri="{FF2B5EF4-FFF2-40B4-BE49-F238E27FC236}">
                <a16:creationId xmlns:a16="http://schemas.microsoft.com/office/drawing/2014/main" id="{5301FBAE-6E13-7440-97C0-CA7FBA2A9233}"/>
              </a:ext>
            </a:extLst>
          </p:cNvPr>
          <p:cNvSpPr/>
          <p:nvPr/>
        </p:nvSpPr>
        <p:spPr>
          <a:xfrm>
            <a:off x="7726249" y="2414457"/>
            <a:ext cx="4037163" cy="646331"/>
          </a:xfrm>
          <a:prstGeom prst="rect">
            <a:avLst/>
          </a:prstGeom>
        </p:spPr>
        <p:txBody>
          <a:bodyPr wrap="square">
            <a:spAutoFit/>
          </a:bodyPr>
          <a:lstStyle/>
          <a:p>
            <a:pPr marL="285750" indent="-285750" fontAlgn="base">
              <a:buFont typeface="Arial" panose="020B0604020202020204" pitchFamily="34" charset="0"/>
              <a:buChar char="•"/>
            </a:pPr>
            <a:r>
              <a:rPr lang="en-GB" dirty="0">
                <a:solidFill>
                  <a:srgbClr val="000000"/>
                </a:solidFill>
                <a:latin typeface="Palatino"/>
              </a:rPr>
              <a:t>More than </a:t>
            </a:r>
            <a:r>
              <a:rPr lang="en-GB" b="1" dirty="0">
                <a:solidFill>
                  <a:srgbClr val="000000"/>
                </a:solidFill>
                <a:latin typeface="Palatino"/>
              </a:rPr>
              <a:t>5 X </a:t>
            </a:r>
            <a:r>
              <a:rPr lang="en-GB" dirty="0">
                <a:solidFill>
                  <a:srgbClr val="000000"/>
                </a:solidFill>
                <a:latin typeface="Palatino"/>
              </a:rPr>
              <a:t>the amount of payments </a:t>
            </a:r>
          </a:p>
        </p:txBody>
      </p:sp>
      <p:sp>
        <p:nvSpPr>
          <p:cNvPr id="28" name="TextBox 27">
            <a:extLst>
              <a:ext uri="{FF2B5EF4-FFF2-40B4-BE49-F238E27FC236}">
                <a16:creationId xmlns:a16="http://schemas.microsoft.com/office/drawing/2014/main" id="{5E751CE5-7D07-BD4E-8000-4B532791C579}"/>
              </a:ext>
            </a:extLst>
          </p:cNvPr>
          <p:cNvSpPr txBox="1"/>
          <p:nvPr/>
        </p:nvSpPr>
        <p:spPr>
          <a:xfrm>
            <a:off x="585175" y="1540506"/>
            <a:ext cx="1024568" cy="1015663"/>
          </a:xfrm>
          <a:prstGeom prst="rect">
            <a:avLst/>
          </a:prstGeom>
          <a:noFill/>
        </p:spPr>
        <p:txBody>
          <a:bodyPr wrap="square" rtlCol="0">
            <a:spAutoFit/>
          </a:bodyPr>
          <a:lstStyle/>
          <a:p>
            <a:pPr algn="r"/>
            <a:r>
              <a:rPr lang="en-US" sz="1200" dirty="0"/>
              <a:t>          Time for processing 1000 rows</a:t>
            </a:r>
          </a:p>
          <a:p>
            <a:pPr algn="r"/>
            <a:endParaRPr lang="en-US" sz="1200" dirty="0"/>
          </a:p>
        </p:txBody>
      </p:sp>
      <p:cxnSp>
        <p:nvCxnSpPr>
          <p:cNvPr id="30" name="Straight Connector 29">
            <a:extLst>
              <a:ext uri="{FF2B5EF4-FFF2-40B4-BE49-F238E27FC236}">
                <a16:creationId xmlns:a16="http://schemas.microsoft.com/office/drawing/2014/main" id="{ED0DF467-2095-7547-99F3-351DD58C2CE8}"/>
              </a:ext>
            </a:extLst>
          </p:cNvPr>
          <p:cNvCxnSpPr>
            <a:cxnSpLocks/>
          </p:cNvCxnSpPr>
          <p:nvPr/>
        </p:nvCxnSpPr>
        <p:spPr>
          <a:xfrm>
            <a:off x="1682150" y="1817505"/>
            <a:ext cx="2455654" cy="3068730"/>
          </a:xfrm>
          <a:prstGeom prst="line">
            <a:avLst/>
          </a:prstGeom>
          <a:ln w="22225">
            <a:solidFill>
              <a:schemeClr val="accent4">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44AC0C96-9B0F-954B-9777-DA08DC7AC3AB}"/>
              </a:ext>
            </a:extLst>
          </p:cNvPr>
          <p:cNvSpPr txBox="1"/>
          <p:nvPr/>
        </p:nvSpPr>
        <p:spPr>
          <a:xfrm>
            <a:off x="4135789" y="4534730"/>
            <a:ext cx="1024568" cy="830997"/>
          </a:xfrm>
          <a:prstGeom prst="rect">
            <a:avLst/>
          </a:prstGeom>
          <a:noFill/>
        </p:spPr>
        <p:txBody>
          <a:bodyPr wrap="square" rtlCol="0">
            <a:spAutoFit/>
          </a:bodyPr>
          <a:lstStyle/>
          <a:p>
            <a:r>
              <a:rPr lang="en-US" sz="1200" dirty="0"/>
              <a:t>Time for processing 1000 rows</a:t>
            </a:r>
          </a:p>
          <a:p>
            <a:endParaRPr lang="en-US" sz="1200" dirty="0"/>
          </a:p>
        </p:txBody>
      </p:sp>
      <p:sp>
        <p:nvSpPr>
          <p:cNvPr id="41" name="TextBox 40">
            <a:extLst>
              <a:ext uri="{FF2B5EF4-FFF2-40B4-BE49-F238E27FC236}">
                <a16:creationId xmlns:a16="http://schemas.microsoft.com/office/drawing/2014/main" id="{725DB602-9851-954D-B94A-246E52B68F4B}"/>
              </a:ext>
            </a:extLst>
          </p:cNvPr>
          <p:cNvSpPr txBox="1"/>
          <p:nvPr/>
        </p:nvSpPr>
        <p:spPr>
          <a:xfrm>
            <a:off x="1640098" y="1620628"/>
            <a:ext cx="1027612" cy="276999"/>
          </a:xfrm>
          <a:prstGeom prst="rect">
            <a:avLst/>
          </a:prstGeom>
          <a:noFill/>
        </p:spPr>
        <p:txBody>
          <a:bodyPr wrap="square" rtlCol="0">
            <a:spAutoFit/>
          </a:bodyPr>
          <a:lstStyle/>
          <a:p>
            <a:r>
              <a:rPr lang="en-US" sz="1200" dirty="0"/>
              <a:t>15 days</a:t>
            </a:r>
          </a:p>
        </p:txBody>
      </p:sp>
      <p:sp>
        <p:nvSpPr>
          <p:cNvPr id="42" name="TextBox 41">
            <a:extLst>
              <a:ext uri="{FF2B5EF4-FFF2-40B4-BE49-F238E27FC236}">
                <a16:creationId xmlns:a16="http://schemas.microsoft.com/office/drawing/2014/main" id="{EFDBAF13-09B0-0D40-8D5D-7857128AA329}"/>
              </a:ext>
            </a:extLst>
          </p:cNvPr>
          <p:cNvSpPr txBox="1"/>
          <p:nvPr/>
        </p:nvSpPr>
        <p:spPr>
          <a:xfrm>
            <a:off x="3624266" y="4847333"/>
            <a:ext cx="594130" cy="276999"/>
          </a:xfrm>
          <a:prstGeom prst="rect">
            <a:avLst/>
          </a:prstGeom>
          <a:noFill/>
        </p:spPr>
        <p:txBody>
          <a:bodyPr wrap="square" rtlCol="0">
            <a:spAutoFit/>
          </a:bodyPr>
          <a:lstStyle/>
          <a:p>
            <a:pPr algn="r"/>
            <a:r>
              <a:rPr lang="en-US" sz="1200" dirty="0"/>
              <a:t>1 day</a:t>
            </a:r>
          </a:p>
        </p:txBody>
      </p:sp>
      <p:sp>
        <p:nvSpPr>
          <p:cNvPr id="43" name="Rectangle 42">
            <a:extLst>
              <a:ext uri="{FF2B5EF4-FFF2-40B4-BE49-F238E27FC236}">
                <a16:creationId xmlns:a16="http://schemas.microsoft.com/office/drawing/2014/main" id="{C1D7C9B2-0EB1-3D43-BF73-23B2C99C16F4}"/>
              </a:ext>
            </a:extLst>
          </p:cNvPr>
          <p:cNvSpPr/>
          <p:nvPr/>
        </p:nvSpPr>
        <p:spPr>
          <a:xfrm>
            <a:off x="7726249" y="3187100"/>
            <a:ext cx="4037163" cy="646331"/>
          </a:xfrm>
          <a:prstGeom prst="rect">
            <a:avLst/>
          </a:prstGeom>
        </p:spPr>
        <p:txBody>
          <a:bodyPr wrap="square">
            <a:spAutoFit/>
          </a:bodyPr>
          <a:lstStyle/>
          <a:p>
            <a:pPr marL="285750" indent="-285750" fontAlgn="base">
              <a:buFont typeface="Arial" panose="020B0604020202020204" pitchFamily="34" charset="0"/>
              <a:buChar char="•"/>
            </a:pPr>
            <a:r>
              <a:rPr lang="en-GB" b="1" dirty="0">
                <a:solidFill>
                  <a:srgbClr val="000000"/>
                </a:solidFill>
                <a:latin typeface="Palatino"/>
              </a:rPr>
              <a:t>15 X</a:t>
            </a:r>
            <a:r>
              <a:rPr lang="en-GB" dirty="0">
                <a:solidFill>
                  <a:srgbClr val="000000"/>
                </a:solidFill>
                <a:latin typeface="Palatino"/>
              </a:rPr>
              <a:t> reduction in data processing time</a:t>
            </a:r>
          </a:p>
        </p:txBody>
      </p:sp>
      <p:sp>
        <p:nvSpPr>
          <p:cNvPr id="44" name="Rectangle 43">
            <a:extLst>
              <a:ext uri="{FF2B5EF4-FFF2-40B4-BE49-F238E27FC236}">
                <a16:creationId xmlns:a16="http://schemas.microsoft.com/office/drawing/2014/main" id="{0CDDE436-9305-2746-A7A0-37ED5C7ADD7B}"/>
              </a:ext>
            </a:extLst>
          </p:cNvPr>
          <p:cNvSpPr/>
          <p:nvPr/>
        </p:nvSpPr>
        <p:spPr>
          <a:xfrm>
            <a:off x="512109" y="5947939"/>
            <a:ext cx="9442427" cy="461665"/>
          </a:xfrm>
          <a:prstGeom prst="rect">
            <a:avLst/>
          </a:prstGeom>
        </p:spPr>
        <p:txBody>
          <a:bodyPr wrap="square">
            <a:spAutoFit/>
          </a:bodyPr>
          <a:lstStyle/>
          <a:p>
            <a:pPr marL="285750" indent="-285750" fontAlgn="base">
              <a:buFont typeface="Arial" panose="020B0604020202020204" pitchFamily="34" charset="0"/>
              <a:buChar char="•"/>
            </a:pPr>
            <a:endParaRPr lang="en-GB" sz="1200" dirty="0">
              <a:solidFill>
                <a:srgbClr val="000000"/>
              </a:solidFill>
              <a:latin typeface="Palatino"/>
            </a:endParaRPr>
          </a:p>
          <a:p>
            <a:pPr fontAlgn="base"/>
            <a:r>
              <a:rPr lang="en-GB" sz="1200" dirty="0">
                <a:solidFill>
                  <a:srgbClr val="000000"/>
                </a:solidFill>
                <a:latin typeface="Palatino"/>
              </a:rPr>
              <a:t>* This chart is not drawn to scale and is only meant for the purposes of illustration</a:t>
            </a:r>
          </a:p>
        </p:txBody>
      </p:sp>
      <p:sp>
        <p:nvSpPr>
          <p:cNvPr id="45" name="Rectangle 44">
            <a:extLst>
              <a:ext uri="{FF2B5EF4-FFF2-40B4-BE49-F238E27FC236}">
                <a16:creationId xmlns:a16="http://schemas.microsoft.com/office/drawing/2014/main" id="{10149DDD-F4CF-F040-ADFB-01ECD097B7F6}"/>
              </a:ext>
            </a:extLst>
          </p:cNvPr>
          <p:cNvSpPr/>
          <p:nvPr/>
        </p:nvSpPr>
        <p:spPr>
          <a:xfrm>
            <a:off x="7726249" y="3833431"/>
            <a:ext cx="4037163" cy="1200329"/>
          </a:xfrm>
          <a:prstGeom prst="rect">
            <a:avLst/>
          </a:prstGeom>
        </p:spPr>
        <p:txBody>
          <a:bodyPr wrap="square">
            <a:spAutoFit/>
          </a:bodyPr>
          <a:lstStyle/>
          <a:p>
            <a:pPr marL="285750" indent="-285750" fontAlgn="base">
              <a:buFont typeface="Arial" panose="020B0604020202020204" pitchFamily="34" charset="0"/>
              <a:buChar char="•"/>
            </a:pPr>
            <a:r>
              <a:rPr lang="en-GB" dirty="0">
                <a:solidFill>
                  <a:srgbClr val="000000"/>
                </a:solidFill>
                <a:latin typeface="Palatino"/>
              </a:rPr>
              <a:t>The time saved has been spent on improving quality and collecting additional data </a:t>
            </a:r>
            <a:r>
              <a:rPr lang="en-GB" b="1" dirty="0">
                <a:solidFill>
                  <a:srgbClr val="000000"/>
                </a:solidFill>
                <a:latin typeface="Palatino"/>
              </a:rPr>
              <a:t>to enhance its potential for use</a:t>
            </a:r>
          </a:p>
        </p:txBody>
      </p:sp>
    </p:spTree>
    <p:extLst>
      <p:ext uri="{BB962C8B-B14F-4D97-AF65-F5344CB8AC3E}">
        <p14:creationId xmlns:p14="http://schemas.microsoft.com/office/powerpoint/2010/main" val="974232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0"/>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3"/>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45"/>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1" grpId="0"/>
      <p:bldP spid="14" grpId="0"/>
      <p:bldP spid="15" grpId="0"/>
      <p:bldP spid="16" grpId="0"/>
      <p:bldP spid="18" grpId="0"/>
      <p:bldP spid="19" grpId="0"/>
      <p:bldP spid="22" grpId="0"/>
      <p:bldP spid="24" grpId="0"/>
      <p:bldP spid="25" grpId="0"/>
      <p:bldP spid="28" grpId="0"/>
      <p:bldP spid="40" grpId="0"/>
      <p:bldP spid="41" grpId="0"/>
      <p:bldP spid="42" grpId="0"/>
      <p:bldP spid="43" grpId="0"/>
      <p:bldP spid="44" grpId="0"/>
      <p:bldP spid="4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77509" y="500332"/>
            <a:ext cx="3430438" cy="854016"/>
          </a:xfrm>
        </p:spPr>
        <p:txBody>
          <a:bodyPr>
            <a:normAutofit fontScale="90000"/>
          </a:bodyPr>
          <a:lstStyle/>
          <a:p>
            <a:r>
              <a:rPr lang="en-US" sz="2800" dirty="0">
                <a:latin typeface="Palatino"/>
              </a:rPr>
              <a:t>All the data in one place</a:t>
            </a:r>
          </a:p>
        </p:txBody>
      </p:sp>
      <p:pic>
        <p:nvPicPr>
          <p:cNvPr id="4" name="Picture 3">
            <a:extLst>
              <a:ext uri="{FF2B5EF4-FFF2-40B4-BE49-F238E27FC236}">
                <a16:creationId xmlns:a16="http://schemas.microsoft.com/office/drawing/2014/main" id="{93E30272-385E-634E-9DBE-EC649B7343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00332"/>
            <a:ext cx="7576014" cy="5289559"/>
          </a:xfrm>
          <a:prstGeom prst="rect">
            <a:avLst/>
          </a:prstGeom>
        </p:spPr>
      </p:pic>
      <p:sp>
        <p:nvSpPr>
          <p:cNvPr id="5" name="Rectangle 4">
            <a:extLst>
              <a:ext uri="{FF2B5EF4-FFF2-40B4-BE49-F238E27FC236}">
                <a16:creationId xmlns:a16="http://schemas.microsoft.com/office/drawing/2014/main" id="{F74B265C-9F42-EB4E-AD9D-D542DCFB1818}"/>
              </a:ext>
            </a:extLst>
          </p:cNvPr>
          <p:cNvSpPr/>
          <p:nvPr/>
        </p:nvSpPr>
        <p:spPr>
          <a:xfrm>
            <a:off x="7677508" y="1466491"/>
            <a:ext cx="4037163" cy="3693319"/>
          </a:xfrm>
          <a:prstGeom prst="rect">
            <a:avLst/>
          </a:prstGeom>
        </p:spPr>
        <p:txBody>
          <a:bodyPr wrap="square">
            <a:spAutoFit/>
          </a:bodyPr>
          <a:lstStyle/>
          <a:p>
            <a:pPr marL="285750" indent="-285750" fontAlgn="base">
              <a:buFont typeface="Arial" panose="020B0604020202020204" pitchFamily="34" charset="0"/>
              <a:buChar char="•"/>
            </a:pPr>
            <a:r>
              <a:rPr lang="en-GB" b="1" dirty="0">
                <a:solidFill>
                  <a:srgbClr val="000000"/>
                </a:solidFill>
                <a:latin typeface="Palatino"/>
              </a:rPr>
              <a:t>471.8 billion </a:t>
            </a:r>
            <a:r>
              <a:rPr lang="en-GB" dirty="0">
                <a:solidFill>
                  <a:srgbClr val="000000"/>
                </a:solidFill>
                <a:latin typeface="Palatino"/>
              </a:rPr>
              <a:t>USD in payments from </a:t>
            </a:r>
            <a:r>
              <a:rPr lang="en-GB" b="1" dirty="0">
                <a:solidFill>
                  <a:srgbClr val="000000"/>
                </a:solidFill>
                <a:latin typeface="Palatino"/>
              </a:rPr>
              <a:t>1126 reports </a:t>
            </a:r>
            <a:r>
              <a:rPr lang="en-GB" dirty="0">
                <a:solidFill>
                  <a:srgbClr val="000000"/>
                </a:solidFill>
                <a:latin typeface="Palatino"/>
              </a:rPr>
              <a:t>filed by </a:t>
            </a:r>
            <a:r>
              <a:rPr lang="en-GB" b="1" dirty="0">
                <a:solidFill>
                  <a:srgbClr val="000000"/>
                </a:solidFill>
                <a:latin typeface="Palatino"/>
              </a:rPr>
              <a:t>656 companies</a:t>
            </a:r>
            <a:r>
              <a:rPr lang="en-GB" dirty="0">
                <a:solidFill>
                  <a:srgbClr val="000000"/>
                </a:solidFill>
                <a:latin typeface="Palatino"/>
              </a:rPr>
              <a:t> in </a:t>
            </a:r>
            <a:r>
              <a:rPr lang="en-GB" b="1" dirty="0">
                <a:solidFill>
                  <a:srgbClr val="000000"/>
                </a:solidFill>
                <a:latin typeface="Palatino"/>
              </a:rPr>
              <a:t>18 different reporting jurisdictions</a:t>
            </a:r>
            <a:r>
              <a:rPr lang="en-GB" dirty="0">
                <a:solidFill>
                  <a:srgbClr val="000000"/>
                </a:solidFill>
                <a:latin typeface="Palatino"/>
              </a:rPr>
              <a:t>.</a:t>
            </a:r>
          </a:p>
          <a:p>
            <a:pPr marL="285750" indent="-285750" fontAlgn="base">
              <a:buFont typeface="Arial" panose="020B0604020202020204" pitchFamily="34" charset="0"/>
              <a:buChar char="•"/>
            </a:pPr>
            <a:endParaRPr lang="en-GB" dirty="0">
              <a:solidFill>
                <a:srgbClr val="000000"/>
              </a:solidFill>
              <a:latin typeface="Palatino"/>
            </a:endParaRPr>
          </a:p>
          <a:p>
            <a:pPr marL="285750" indent="-285750" fontAlgn="base">
              <a:buFont typeface="Arial" panose="020B0604020202020204" pitchFamily="34" charset="0"/>
              <a:buChar char="•"/>
            </a:pPr>
            <a:r>
              <a:rPr lang="en-GB" dirty="0">
                <a:solidFill>
                  <a:srgbClr val="000000"/>
                </a:solidFill>
                <a:latin typeface="Palatino"/>
              </a:rPr>
              <a:t>Payments made in </a:t>
            </a:r>
            <a:r>
              <a:rPr lang="en-GB" b="1" dirty="0">
                <a:solidFill>
                  <a:srgbClr val="000000"/>
                </a:solidFill>
                <a:latin typeface="Palatino"/>
              </a:rPr>
              <a:t>154 countries </a:t>
            </a:r>
            <a:r>
              <a:rPr lang="en-GB" dirty="0">
                <a:solidFill>
                  <a:srgbClr val="000000"/>
                </a:solidFill>
                <a:latin typeface="Palatino"/>
              </a:rPr>
              <a:t>to over </a:t>
            </a:r>
            <a:r>
              <a:rPr lang="en-GB" b="1" dirty="0">
                <a:solidFill>
                  <a:srgbClr val="000000"/>
                </a:solidFill>
                <a:latin typeface="Palatino"/>
              </a:rPr>
              <a:t>5000 projects </a:t>
            </a:r>
            <a:r>
              <a:rPr lang="en-GB" dirty="0">
                <a:solidFill>
                  <a:srgbClr val="000000"/>
                </a:solidFill>
                <a:latin typeface="Palatino"/>
              </a:rPr>
              <a:t>and </a:t>
            </a:r>
            <a:r>
              <a:rPr lang="en-GB" b="1" dirty="0">
                <a:solidFill>
                  <a:srgbClr val="000000"/>
                </a:solidFill>
                <a:latin typeface="Palatino"/>
              </a:rPr>
              <a:t>3400 government agencies</a:t>
            </a:r>
          </a:p>
          <a:p>
            <a:pPr marL="285750" indent="-285750" fontAlgn="base">
              <a:buFont typeface="Arial" panose="020B0604020202020204" pitchFamily="34" charset="0"/>
              <a:buChar char="•"/>
            </a:pPr>
            <a:endParaRPr lang="en-GB" b="1" dirty="0">
              <a:solidFill>
                <a:srgbClr val="000000"/>
              </a:solidFill>
              <a:latin typeface="Palatino"/>
            </a:endParaRPr>
          </a:p>
          <a:p>
            <a:pPr marL="285750" indent="-285750" fontAlgn="base">
              <a:buFont typeface="Arial" panose="020B0604020202020204" pitchFamily="34" charset="0"/>
              <a:buChar char="•"/>
            </a:pPr>
            <a:endParaRPr lang="en-GB" b="1" dirty="0">
              <a:solidFill>
                <a:srgbClr val="000000"/>
              </a:solidFill>
              <a:latin typeface="Palatino"/>
            </a:endParaRPr>
          </a:p>
          <a:p>
            <a:pPr fontAlgn="base"/>
            <a:r>
              <a:rPr lang="en-GB" dirty="0">
                <a:solidFill>
                  <a:srgbClr val="000000"/>
                </a:solidFill>
                <a:latin typeface="Palatino"/>
              </a:rPr>
              <a:t>All feature of the website are still a work in progress, so please give us feedback on how to make it better!</a:t>
            </a:r>
          </a:p>
        </p:txBody>
      </p:sp>
    </p:spTree>
    <p:extLst>
      <p:ext uri="{BB962C8B-B14F-4D97-AF65-F5344CB8AC3E}">
        <p14:creationId xmlns:p14="http://schemas.microsoft.com/office/powerpoint/2010/main" val="31448430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D63950B9-7042-1349-B30D-CD6DAD09C370}"/>
              </a:ext>
            </a:extLst>
          </p:cNvPr>
          <p:cNvSpPr>
            <a:spLocks noGrp="1"/>
          </p:cNvSpPr>
          <p:nvPr>
            <p:ph type="title"/>
          </p:nvPr>
        </p:nvSpPr>
        <p:spPr>
          <a:xfrm>
            <a:off x="8154837" y="785002"/>
            <a:ext cx="3430438" cy="854016"/>
          </a:xfrm>
        </p:spPr>
        <p:txBody>
          <a:bodyPr>
            <a:normAutofit fontScale="90000"/>
          </a:bodyPr>
          <a:lstStyle/>
          <a:p>
            <a:r>
              <a:rPr lang="en-US" sz="2800" dirty="0">
                <a:latin typeface="Palatino"/>
              </a:rPr>
              <a:t>Use filters to identify data of interest</a:t>
            </a:r>
          </a:p>
        </p:txBody>
      </p:sp>
      <p:sp>
        <p:nvSpPr>
          <p:cNvPr id="8" name="Rectangle 7">
            <a:extLst>
              <a:ext uri="{FF2B5EF4-FFF2-40B4-BE49-F238E27FC236}">
                <a16:creationId xmlns:a16="http://schemas.microsoft.com/office/drawing/2014/main" id="{5B0C1333-0A36-994E-9C42-A568F98850EA}"/>
              </a:ext>
            </a:extLst>
          </p:cNvPr>
          <p:cNvSpPr/>
          <p:nvPr/>
        </p:nvSpPr>
        <p:spPr>
          <a:xfrm>
            <a:off x="8154837" y="1785667"/>
            <a:ext cx="4037163" cy="1754326"/>
          </a:xfrm>
          <a:prstGeom prst="rect">
            <a:avLst/>
          </a:prstGeom>
        </p:spPr>
        <p:txBody>
          <a:bodyPr wrap="square">
            <a:spAutoFit/>
          </a:bodyPr>
          <a:lstStyle/>
          <a:p>
            <a:pPr marL="285750" indent="-285750" fontAlgn="base">
              <a:buFont typeface="Arial" panose="020B0604020202020204" pitchFamily="34" charset="0"/>
              <a:buChar char="•"/>
            </a:pPr>
            <a:r>
              <a:rPr lang="en-GB" dirty="0">
                <a:solidFill>
                  <a:srgbClr val="000000"/>
                </a:solidFill>
                <a:latin typeface="Palatino"/>
              </a:rPr>
              <a:t>Project name</a:t>
            </a:r>
          </a:p>
          <a:p>
            <a:pPr marL="285750" indent="-285750" fontAlgn="base">
              <a:buFont typeface="Arial" panose="020B0604020202020204" pitchFamily="34" charset="0"/>
              <a:buChar char="•"/>
            </a:pPr>
            <a:r>
              <a:rPr lang="en-GB" dirty="0">
                <a:solidFill>
                  <a:srgbClr val="000000"/>
                </a:solidFill>
                <a:latin typeface="Palatino"/>
              </a:rPr>
              <a:t>Project Country</a:t>
            </a:r>
          </a:p>
          <a:p>
            <a:pPr marL="285750" indent="-285750" fontAlgn="base">
              <a:buFont typeface="Arial" panose="020B0604020202020204" pitchFamily="34" charset="0"/>
              <a:buChar char="•"/>
            </a:pPr>
            <a:r>
              <a:rPr lang="en-GB" dirty="0">
                <a:solidFill>
                  <a:srgbClr val="000000"/>
                </a:solidFill>
                <a:latin typeface="Palatino"/>
              </a:rPr>
              <a:t>Year</a:t>
            </a:r>
          </a:p>
          <a:p>
            <a:pPr marL="285750" indent="-285750" fontAlgn="base">
              <a:buFont typeface="Arial" panose="020B0604020202020204" pitchFamily="34" charset="0"/>
              <a:buChar char="•"/>
            </a:pPr>
            <a:r>
              <a:rPr lang="en-GB" dirty="0">
                <a:solidFill>
                  <a:srgbClr val="000000"/>
                </a:solidFill>
                <a:latin typeface="Palatino"/>
              </a:rPr>
              <a:t>Companies</a:t>
            </a:r>
          </a:p>
          <a:p>
            <a:pPr marL="285750" indent="-285750" fontAlgn="base">
              <a:buFont typeface="Arial" panose="020B0604020202020204" pitchFamily="34" charset="0"/>
              <a:buChar char="•"/>
            </a:pPr>
            <a:r>
              <a:rPr lang="en-GB" dirty="0">
                <a:solidFill>
                  <a:srgbClr val="000000"/>
                </a:solidFill>
                <a:latin typeface="Palatino"/>
              </a:rPr>
              <a:t>Payment types</a:t>
            </a:r>
          </a:p>
          <a:p>
            <a:pPr marL="285750" indent="-285750" fontAlgn="base">
              <a:buFont typeface="Arial" panose="020B0604020202020204" pitchFamily="34" charset="0"/>
              <a:buChar char="•"/>
            </a:pPr>
            <a:r>
              <a:rPr lang="en-GB" dirty="0">
                <a:solidFill>
                  <a:srgbClr val="000000"/>
                </a:solidFill>
                <a:latin typeface="Palatino"/>
              </a:rPr>
              <a:t>Reporting Country</a:t>
            </a:r>
          </a:p>
        </p:txBody>
      </p:sp>
      <p:pic>
        <p:nvPicPr>
          <p:cNvPr id="10" name="Picture 9">
            <a:extLst>
              <a:ext uri="{FF2B5EF4-FFF2-40B4-BE49-F238E27FC236}">
                <a16:creationId xmlns:a16="http://schemas.microsoft.com/office/drawing/2014/main" id="{0027017F-C596-194E-8FA3-EC8B77BA86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85002"/>
            <a:ext cx="7929331" cy="5141344"/>
          </a:xfrm>
          <a:prstGeom prst="rect">
            <a:avLst/>
          </a:prstGeom>
        </p:spPr>
      </p:pic>
    </p:spTree>
    <p:extLst>
      <p:ext uri="{BB962C8B-B14F-4D97-AF65-F5344CB8AC3E}">
        <p14:creationId xmlns:p14="http://schemas.microsoft.com/office/powerpoint/2010/main" val="3159339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FC9645A-DA5A-47AF-A50D-03006D823DC9}" type="slidenum">
              <a:rPr lang="en-US" smtClean="0">
                <a:solidFill>
                  <a:prstClr val="black">
                    <a:tint val="75000"/>
                  </a:prstClr>
                </a:solidFill>
              </a:rPr>
              <a:pPr/>
              <a:t>2</a:t>
            </a:fld>
            <a:endParaRPr lang="en-US" dirty="0">
              <a:solidFill>
                <a:prstClr val="black">
                  <a:tint val="75000"/>
                </a:prstClr>
              </a:solidFill>
            </a:endParaRPr>
          </a:p>
        </p:txBody>
      </p:sp>
      <p:sp>
        <p:nvSpPr>
          <p:cNvPr id="5" name="Title 1"/>
          <p:cNvSpPr txBox="1">
            <a:spLocks/>
          </p:cNvSpPr>
          <p:nvPr/>
        </p:nvSpPr>
        <p:spPr>
          <a:xfrm>
            <a:off x="609600" y="274638"/>
            <a:ext cx="10972800" cy="877506"/>
          </a:xfrm>
          <a:prstGeom prst="rect">
            <a:avLst/>
          </a:prstGeom>
        </p:spPr>
        <p:txBody>
          <a:bodyPr>
            <a:normAutofit/>
          </a:bodyPr>
          <a:lstStyle>
            <a:lvl1pPr algn="l" defTabSz="914400" rtl="0" eaLnBrk="1" latinLnBrk="0" hangingPunct="1">
              <a:spcBef>
                <a:spcPct val="0"/>
              </a:spcBef>
              <a:buNone/>
              <a:defRPr sz="4000" b="0" kern="1200">
                <a:solidFill>
                  <a:srgbClr val="FF6F4C"/>
                </a:solidFill>
                <a:latin typeface="Lucida Sans" panose="020B0602030504020204" pitchFamily="34" charset="0"/>
                <a:ea typeface="+mj-ea"/>
                <a:cs typeface="+mj-cs"/>
              </a:defRPr>
            </a:lvl1pPr>
          </a:lstStyle>
          <a:p>
            <a:r>
              <a:rPr lang="en-US" sz="3200" dirty="0">
                <a:latin typeface="Palatino"/>
              </a:rPr>
              <a:t>Overview</a:t>
            </a:r>
          </a:p>
        </p:txBody>
      </p:sp>
      <p:sp>
        <p:nvSpPr>
          <p:cNvPr id="6" name="TextBox 5"/>
          <p:cNvSpPr txBox="1"/>
          <p:nvPr/>
        </p:nvSpPr>
        <p:spPr>
          <a:xfrm>
            <a:off x="658368" y="1609344"/>
            <a:ext cx="10817496" cy="3046988"/>
          </a:xfrm>
          <a:prstGeom prst="rect">
            <a:avLst/>
          </a:prstGeom>
          <a:noFill/>
        </p:spPr>
        <p:txBody>
          <a:bodyPr wrap="square" rtlCol="0">
            <a:spAutoFit/>
          </a:bodyPr>
          <a:lstStyle/>
          <a:p>
            <a:pPr marL="342900" indent="-342900">
              <a:buFont typeface="Arial" panose="020B0604020202020204" pitchFamily="34" charset="0"/>
              <a:buChar char="•"/>
            </a:pPr>
            <a:r>
              <a:rPr lang="en-US" sz="2400" dirty="0">
                <a:latin typeface="Palatino"/>
                <a:cs typeface="Calibri" panose="020F0502020204030204" pitchFamily="34" charset="0"/>
              </a:rPr>
              <a:t>Introduce payments to governments data</a:t>
            </a:r>
          </a:p>
          <a:p>
            <a:pPr marL="342900" indent="-342900">
              <a:buFont typeface="Arial" panose="020B0604020202020204" pitchFamily="34" charset="0"/>
              <a:buChar char="•"/>
            </a:pPr>
            <a:endParaRPr lang="en-US" sz="2400" dirty="0">
              <a:latin typeface="Palatino"/>
              <a:cs typeface="Calibri" panose="020F0502020204030204" pitchFamily="34" charset="0"/>
            </a:endParaRPr>
          </a:p>
          <a:p>
            <a:pPr marL="342900" indent="-342900">
              <a:buFont typeface="Arial" panose="020B0604020202020204" pitchFamily="34" charset="0"/>
              <a:buChar char="•"/>
            </a:pPr>
            <a:r>
              <a:rPr lang="en-US" sz="2400" dirty="0">
                <a:latin typeface="Palatino"/>
                <a:cs typeface="Calibri" panose="020F0502020204030204" pitchFamily="34" charset="0"/>
              </a:rPr>
              <a:t>Outline NRGI use cases for payments to governments data and </a:t>
            </a:r>
            <a:r>
              <a:rPr lang="en-US" sz="2400" dirty="0" err="1">
                <a:latin typeface="Palatino"/>
                <a:cs typeface="Calibri" panose="020F0502020204030204" pitchFamily="34" charset="0"/>
              </a:rPr>
              <a:t>reosurceprojects.org</a:t>
            </a:r>
            <a:r>
              <a:rPr lang="en-US" sz="2400" dirty="0">
                <a:latin typeface="Palatino"/>
                <a:cs typeface="Calibri" panose="020F0502020204030204" pitchFamily="34" charset="0"/>
              </a:rPr>
              <a:t> </a:t>
            </a:r>
          </a:p>
          <a:p>
            <a:pPr marL="342900" indent="-342900">
              <a:buFont typeface="Arial" panose="020B0604020202020204" pitchFamily="34" charset="0"/>
              <a:buChar char="•"/>
            </a:pPr>
            <a:endParaRPr lang="en-US" sz="2400" dirty="0">
              <a:latin typeface="Palatino"/>
              <a:cs typeface="Calibri" panose="020F0502020204030204" pitchFamily="34" charset="0"/>
            </a:endParaRPr>
          </a:p>
          <a:p>
            <a:pPr marL="342900" indent="-342900">
              <a:buFont typeface="Arial" panose="020B0604020202020204" pitchFamily="34" charset="0"/>
              <a:buChar char="•"/>
            </a:pPr>
            <a:r>
              <a:rPr lang="en-US" sz="2400" dirty="0">
                <a:latin typeface="Palatino"/>
                <a:cs typeface="Calibri" panose="020F0502020204030204" pitchFamily="34" charset="0"/>
              </a:rPr>
              <a:t>Demonstrate features of </a:t>
            </a:r>
            <a:r>
              <a:rPr lang="en-US" sz="2400" dirty="0" err="1">
                <a:latin typeface="Palatino"/>
                <a:cs typeface="Calibri" panose="020F0502020204030204" pitchFamily="34" charset="0"/>
              </a:rPr>
              <a:t>resourceprojects.org</a:t>
            </a:r>
            <a:endParaRPr lang="en-US" sz="2400" dirty="0">
              <a:latin typeface="Palatino"/>
              <a:cs typeface="Calibri" panose="020F0502020204030204" pitchFamily="34" charset="0"/>
            </a:endParaRPr>
          </a:p>
          <a:p>
            <a:pPr marL="342900" indent="-342900">
              <a:buFont typeface="Arial" panose="020B0604020202020204" pitchFamily="34" charset="0"/>
              <a:buChar char="•"/>
            </a:pPr>
            <a:endParaRPr lang="en-US" sz="2400" dirty="0">
              <a:latin typeface="Palatino"/>
              <a:cs typeface="Calibri" panose="020F0502020204030204" pitchFamily="34" charset="0"/>
            </a:endParaRPr>
          </a:p>
          <a:p>
            <a:pPr marL="342900" indent="-342900">
              <a:buFont typeface="Arial" panose="020B0604020202020204" pitchFamily="34" charset="0"/>
              <a:buChar char="•"/>
            </a:pPr>
            <a:r>
              <a:rPr lang="en-US" sz="2400" dirty="0">
                <a:latin typeface="Palatino"/>
                <a:cs typeface="Calibri" panose="020F0502020204030204" pitchFamily="34" charset="0"/>
              </a:rPr>
              <a:t>Outline planned new features for </a:t>
            </a:r>
            <a:r>
              <a:rPr lang="en-US" sz="2400" dirty="0" err="1">
                <a:latin typeface="Palatino"/>
                <a:cs typeface="Calibri" panose="020F0502020204030204" pitchFamily="34" charset="0"/>
              </a:rPr>
              <a:t>resourceprojects.org</a:t>
            </a:r>
            <a:endParaRPr lang="en-US" sz="2400" dirty="0">
              <a:latin typeface="Palatino"/>
              <a:cs typeface="Calibri" panose="020F0502020204030204" pitchFamily="34" charset="0"/>
            </a:endParaRPr>
          </a:p>
        </p:txBody>
      </p:sp>
    </p:spTree>
    <p:extLst>
      <p:ext uri="{BB962C8B-B14F-4D97-AF65-F5344CB8AC3E}">
        <p14:creationId xmlns:p14="http://schemas.microsoft.com/office/powerpoint/2010/main" val="12659958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74E68BE-1B1B-8240-B79C-CB66A169D7C4}"/>
              </a:ext>
            </a:extLst>
          </p:cNvPr>
          <p:cNvSpPr txBox="1">
            <a:spLocks/>
          </p:cNvSpPr>
          <p:nvPr/>
        </p:nvSpPr>
        <p:spPr>
          <a:xfrm>
            <a:off x="7726250" y="733245"/>
            <a:ext cx="3430438" cy="854016"/>
          </a:xfrm>
          <a:prstGeom prst="rect">
            <a:avLst/>
          </a:prstGeom>
        </p:spPr>
        <p:txBody>
          <a:bodyPr vert="horz" lIns="91440" tIns="45720" rIns="91440" bIns="45720" rtlCol="0" anchor="t">
            <a:normAutofit fontScale="97500" lnSpcReduction="10000"/>
          </a:bodyPr>
          <a:lstStyle>
            <a:lvl1pPr algn="l" defTabSz="914400" rtl="0" eaLnBrk="1" latinLnBrk="0" hangingPunct="1">
              <a:spcBef>
                <a:spcPct val="0"/>
              </a:spcBef>
              <a:buNone/>
              <a:defRPr sz="4000" b="0" kern="1200">
                <a:solidFill>
                  <a:srgbClr val="FF6F4C"/>
                </a:solidFill>
                <a:latin typeface="Lucida Sans" panose="020B0602030504020204" pitchFamily="34" charset="0"/>
                <a:ea typeface="+mj-ea"/>
                <a:cs typeface="+mj-cs"/>
              </a:defRPr>
            </a:lvl1pPr>
          </a:lstStyle>
          <a:p>
            <a:r>
              <a:rPr lang="en-US" sz="2800" dirty="0">
                <a:latin typeface="Palatino"/>
              </a:rPr>
              <a:t>Dive deep into your country of interest</a:t>
            </a:r>
          </a:p>
        </p:txBody>
      </p:sp>
      <p:sp>
        <p:nvSpPr>
          <p:cNvPr id="4" name="Rectangle 3">
            <a:extLst>
              <a:ext uri="{FF2B5EF4-FFF2-40B4-BE49-F238E27FC236}">
                <a16:creationId xmlns:a16="http://schemas.microsoft.com/office/drawing/2014/main" id="{88FFB32F-4ACD-734E-9056-410D7F83ADE1}"/>
              </a:ext>
            </a:extLst>
          </p:cNvPr>
          <p:cNvSpPr/>
          <p:nvPr/>
        </p:nvSpPr>
        <p:spPr>
          <a:xfrm>
            <a:off x="7726250" y="1716657"/>
            <a:ext cx="4037163" cy="2862322"/>
          </a:xfrm>
          <a:prstGeom prst="rect">
            <a:avLst/>
          </a:prstGeom>
        </p:spPr>
        <p:txBody>
          <a:bodyPr wrap="square">
            <a:spAutoFit/>
          </a:bodyPr>
          <a:lstStyle/>
          <a:p>
            <a:pPr marL="285750" indent="-285750" fontAlgn="base">
              <a:buFont typeface="Arial" panose="020B0604020202020204" pitchFamily="34" charset="0"/>
              <a:buChar char="•"/>
            </a:pPr>
            <a:r>
              <a:rPr lang="en-GB" dirty="0">
                <a:solidFill>
                  <a:srgbClr val="000000"/>
                </a:solidFill>
                <a:latin typeface="Palatino"/>
              </a:rPr>
              <a:t>Tie other data to mandatory disclosure data</a:t>
            </a:r>
            <a:br>
              <a:rPr lang="en-GB" dirty="0">
                <a:solidFill>
                  <a:srgbClr val="000000"/>
                </a:solidFill>
                <a:latin typeface="Palatino"/>
              </a:rPr>
            </a:br>
            <a:endParaRPr lang="en-GB" dirty="0">
              <a:solidFill>
                <a:srgbClr val="000000"/>
              </a:solidFill>
              <a:latin typeface="Palatino"/>
            </a:endParaRPr>
          </a:p>
          <a:p>
            <a:pPr marL="285750" indent="-285750" fontAlgn="base">
              <a:buFont typeface="Arial" panose="020B0604020202020204" pitchFamily="34" charset="0"/>
              <a:buChar char="•"/>
            </a:pPr>
            <a:r>
              <a:rPr lang="en-GB" dirty="0">
                <a:solidFill>
                  <a:srgbClr val="000000"/>
                </a:solidFill>
                <a:latin typeface="Palatino"/>
              </a:rPr>
              <a:t>View overall payment flows to projects and government agencies</a:t>
            </a:r>
          </a:p>
          <a:p>
            <a:pPr marL="285750" indent="-285750" fontAlgn="base">
              <a:buFont typeface="Arial" panose="020B0604020202020204" pitchFamily="34" charset="0"/>
              <a:buChar char="•"/>
            </a:pPr>
            <a:endParaRPr lang="en-GB" dirty="0">
              <a:solidFill>
                <a:srgbClr val="000000"/>
              </a:solidFill>
              <a:latin typeface="Palatino"/>
            </a:endParaRPr>
          </a:p>
          <a:p>
            <a:pPr marL="285750" indent="-285750" fontAlgn="base">
              <a:buFont typeface="Arial" panose="020B0604020202020204" pitchFamily="34" charset="0"/>
              <a:buChar char="•"/>
            </a:pPr>
            <a:r>
              <a:rPr lang="en-GB" dirty="0">
                <a:solidFill>
                  <a:srgbClr val="000000"/>
                </a:solidFill>
                <a:latin typeface="Palatino"/>
              </a:rPr>
              <a:t>Compare your country of choice with other countries and regions</a:t>
            </a:r>
          </a:p>
          <a:p>
            <a:pPr marL="285750" indent="-285750" fontAlgn="base">
              <a:buFont typeface="Arial" panose="020B0604020202020204" pitchFamily="34" charset="0"/>
              <a:buChar char="•"/>
            </a:pPr>
            <a:endParaRPr lang="en-GB" dirty="0">
              <a:solidFill>
                <a:srgbClr val="000000"/>
              </a:solidFill>
              <a:latin typeface="Palatino"/>
            </a:endParaRPr>
          </a:p>
          <a:p>
            <a:pPr marL="285750" indent="-285750" fontAlgn="base">
              <a:buFont typeface="Arial" panose="020B0604020202020204" pitchFamily="34" charset="0"/>
              <a:buChar char="•"/>
            </a:pPr>
            <a:endParaRPr lang="en-GB" dirty="0">
              <a:solidFill>
                <a:srgbClr val="000000"/>
              </a:solidFill>
              <a:latin typeface="Palatino"/>
            </a:endParaRPr>
          </a:p>
        </p:txBody>
      </p:sp>
      <p:pic>
        <p:nvPicPr>
          <p:cNvPr id="8" name="Picture 7">
            <a:extLst>
              <a:ext uri="{FF2B5EF4-FFF2-40B4-BE49-F238E27FC236}">
                <a16:creationId xmlns:a16="http://schemas.microsoft.com/office/drawing/2014/main" id="{11356EC1-8DB2-2246-B06A-4B8F0688F0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33245"/>
            <a:ext cx="7415309" cy="5222336"/>
          </a:xfrm>
          <a:prstGeom prst="rect">
            <a:avLst/>
          </a:prstGeom>
        </p:spPr>
      </p:pic>
    </p:spTree>
    <p:extLst>
      <p:ext uri="{BB962C8B-B14F-4D97-AF65-F5344CB8AC3E}">
        <p14:creationId xmlns:p14="http://schemas.microsoft.com/office/powerpoint/2010/main" val="42872930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609600" y="274638"/>
            <a:ext cx="10972800" cy="697042"/>
          </a:xfrm>
          <a:prstGeom prst="rect">
            <a:avLst/>
          </a:prstGeom>
        </p:spPr>
        <p:txBody>
          <a:bodyPr vert="horz" lIns="91440" tIns="45720" rIns="91440" bIns="45720" rtlCol="0" anchor="t">
            <a:normAutofit/>
          </a:bodyPr>
          <a:lstStyle>
            <a:lvl1pPr algn="l" defTabSz="914400" rtl="0" eaLnBrk="1" latinLnBrk="0" hangingPunct="1">
              <a:spcBef>
                <a:spcPct val="0"/>
              </a:spcBef>
              <a:buNone/>
              <a:defRPr sz="4000" b="0" kern="1200">
                <a:solidFill>
                  <a:srgbClr val="FF6F4C"/>
                </a:solidFill>
                <a:latin typeface="Lucida Sans" panose="020B0602030504020204" pitchFamily="34" charset="0"/>
                <a:ea typeface="+mj-ea"/>
                <a:cs typeface="+mj-cs"/>
              </a:defRPr>
            </a:lvl1pPr>
          </a:lstStyle>
          <a:p>
            <a:r>
              <a:rPr lang="en-US" sz="2800" dirty="0">
                <a:latin typeface="Palatino"/>
              </a:rPr>
              <a:t>New Features</a:t>
            </a:r>
          </a:p>
        </p:txBody>
      </p:sp>
      <p:sp>
        <p:nvSpPr>
          <p:cNvPr id="4" name="TextBox 3"/>
          <p:cNvSpPr txBox="1"/>
          <p:nvPr/>
        </p:nvSpPr>
        <p:spPr>
          <a:xfrm>
            <a:off x="709862" y="971680"/>
            <a:ext cx="10872537" cy="5909310"/>
          </a:xfrm>
          <a:prstGeom prst="rect">
            <a:avLst/>
          </a:prstGeom>
          <a:noFill/>
        </p:spPr>
        <p:txBody>
          <a:bodyPr wrap="square" rtlCol="0">
            <a:spAutoFit/>
          </a:bodyPr>
          <a:lstStyle/>
          <a:p>
            <a:pPr marL="285750" indent="-285750">
              <a:buFont typeface="Arial" panose="020B0604020202020204" pitchFamily="34" charset="0"/>
              <a:buChar char="•"/>
            </a:pPr>
            <a:endParaRPr lang="en-US" sz="24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2400" dirty="0">
                <a:latin typeface="Calibri" panose="020F0502020204030204" pitchFamily="34" charset="0"/>
                <a:cs typeface="Calibri" panose="020F0502020204030204" pitchFamily="34" charset="0"/>
              </a:rPr>
              <a:t>Use the secondary data that we have been collecting</a:t>
            </a:r>
          </a:p>
          <a:p>
            <a:pPr marL="742950" lvl="1" indent="-285750">
              <a:buFont typeface="Arial" panose="020B0604020202020204" pitchFamily="34" charset="0"/>
              <a:buChar char="•"/>
            </a:pPr>
            <a:r>
              <a:rPr lang="en-US" sz="2400" dirty="0">
                <a:latin typeface="Calibri" panose="020F0502020204030204" pitchFamily="34" charset="0"/>
                <a:cs typeface="Calibri" panose="020F0502020204030204" pitchFamily="34" charset="0"/>
              </a:rPr>
              <a:t>Projects (Geocode, commodity etc.)</a:t>
            </a:r>
          </a:p>
          <a:p>
            <a:pPr marL="742950" lvl="1" indent="-285750">
              <a:buFont typeface="Arial" panose="020B0604020202020204" pitchFamily="34" charset="0"/>
              <a:buChar char="•"/>
            </a:pPr>
            <a:r>
              <a:rPr lang="en-US" sz="2400" dirty="0">
                <a:latin typeface="Calibri" panose="020F0502020204030204" pitchFamily="34" charset="0"/>
                <a:cs typeface="Calibri" panose="020F0502020204030204" pitchFamily="34" charset="0"/>
              </a:rPr>
              <a:t>Govt. agencies (Geocode, level of government, hierarchy etc.)</a:t>
            </a:r>
          </a:p>
          <a:p>
            <a:pPr marL="742950" lvl="1" indent="-285750">
              <a:buFont typeface="Arial" panose="020B0604020202020204" pitchFamily="34" charset="0"/>
              <a:buChar char="•"/>
            </a:pPr>
            <a:r>
              <a:rPr lang="en-US" sz="2400" dirty="0">
                <a:latin typeface="Calibri" panose="020F0502020204030204" pitchFamily="34" charset="0"/>
                <a:cs typeface="Calibri" panose="020F0502020204030204" pitchFamily="34" charset="0"/>
              </a:rPr>
              <a:t>Companies (Country of registration, location etc.)</a:t>
            </a:r>
          </a:p>
          <a:p>
            <a:pPr marL="742950" lvl="1" indent="-285750">
              <a:buFont typeface="Arial" panose="020B0604020202020204" pitchFamily="34" charset="0"/>
              <a:buChar char="•"/>
            </a:pPr>
            <a:endParaRPr lang="en-US" sz="24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2400" dirty="0">
                <a:latin typeface="Calibri" panose="020F0502020204030204" pitchFamily="34" charset="0"/>
                <a:cs typeface="Calibri" panose="020F0502020204030204" pitchFamily="34" charset="0"/>
              </a:rPr>
              <a:t>Pages for each reporting company on the website</a:t>
            </a:r>
          </a:p>
          <a:p>
            <a:pPr marL="742950" lvl="1" indent="-285750">
              <a:buFont typeface="Arial" panose="020B0604020202020204" pitchFamily="34" charset="0"/>
              <a:buChar char="•"/>
            </a:pPr>
            <a:r>
              <a:rPr lang="en-US" sz="2400" dirty="0">
                <a:latin typeface="Calibri" panose="020F0502020204030204" pitchFamily="34" charset="0"/>
                <a:cs typeface="Calibri" panose="020F0502020204030204" pitchFamily="34" charset="0"/>
              </a:rPr>
              <a:t>Summary of all reports and payments</a:t>
            </a:r>
          </a:p>
          <a:p>
            <a:pPr marL="742950" lvl="1" indent="-285750">
              <a:buFont typeface="Arial" panose="020B0604020202020204" pitchFamily="34" charset="0"/>
              <a:buChar char="•"/>
            </a:pPr>
            <a:r>
              <a:rPr lang="en-US" sz="2400" dirty="0">
                <a:latin typeface="Calibri" panose="020F0502020204030204" pitchFamily="34" charset="0"/>
                <a:cs typeface="Calibri" panose="020F0502020204030204" pitchFamily="34" charset="0"/>
              </a:rPr>
              <a:t>Information on payment flows</a:t>
            </a:r>
          </a:p>
          <a:p>
            <a:pPr marL="742950" lvl="1" indent="-285750">
              <a:buFont typeface="Arial" panose="020B0604020202020204" pitchFamily="34" charset="0"/>
              <a:buChar char="•"/>
            </a:pPr>
            <a:r>
              <a:rPr lang="en-US" sz="2400" dirty="0">
                <a:latin typeface="Calibri" panose="020F0502020204030204" pitchFamily="34" charset="0"/>
                <a:cs typeface="Calibri" panose="020F0502020204030204" pitchFamily="34" charset="0"/>
              </a:rPr>
              <a:t>Other features?</a:t>
            </a:r>
          </a:p>
          <a:p>
            <a:pPr marL="742950" lvl="1" indent="-285750">
              <a:buFont typeface="Arial" panose="020B0604020202020204" pitchFamily="34" charset="0"/>
              <a:buChar char="•"/>
            </a:pPr>
            <a:endParaRPr lang="en-US" sz="24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2400" dirty="0">
                <a:latin typeface="Calibri" panose="020F0502020204030204" pitchFamily="34" charset="0"/>
                <a:cs typeface="Calibri" panose="020F0502020204030204" pitchFamily="34" charset="0"/>
              </a:rPr>
              <a:t>Better management of disclosure reports</a:t>
            </a:r>
          </a:p>
          <a:p>
            <a:pPr marL="742950" lvl="1" indent="-285750">
              <a:buFont typeface="Arial" panose="020B0604020202020204" pitchFamily="34" charset="0"/>
              <a:buChar char="•"/>
            </a:pPr>
            <a:r>
              <a:rPr lang="en-US" sz="2400" dirty="0">
                <a:latin typeface="Calibri" panose="020F0502020204030204" pitchFamily="34" charset="0"/>
                <a:cs typeface="Calibri" panose="020F0502020204030204" pitchFamily="34" charset="0"/>
              </a:rPr>
              <a:t>Add sources</a:t>
            </a:r>
          </a:p>
          <a:p>
            <a:pPr marL="742950" lvl="1" indent="-285750">
              <a:buFont typeface="Arial" panose="020B0604020202020204" pitchFamily="34" charset="0"/>
              <a:buChar char="•"/>
            </a:pPr>
            <a:r>
              <a:rPr lang="en-US" sz="2400" dirty="0">
                <a:latin typeface="Calibri" panose="020F0502020204030204" pitchFamily="34" charset="0"/>
                <a:cs typeface="Calibri" panose="020F0502020204030204" pitchFamily="34" charset="0"/>
              </a:rPr>
              <a:t>Track scrape, clean and upload progress on the website</a:t>
            </a:r>
          </a:p>
          <a:p>
            <a:pPr lvl="1"/>
            <a:endParaRPr lang="en-US" sz="24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endParaRPr 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8071852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609600" y="274638"/>
            <a:ext cx="10972800" cy="697042"/>
          </a:xfrm>
          <a:prstGeom prst="rect">
            <a:avLst/>
          </a:prstGeom>
        </p:spPr>
        <p:txBody>
          <a:bodyPr vert="horz" lIns="91440" tIns="45720" rIns="91440" bIns="45720" rtlCol="0" anchor="t">
            <a:normAutofit/>
          </a:bodyPr>
          <a:lstStyle>
            <a:lvl1pPr algn="l" defTabSz="914400" rtl="0" eaLnBrk="1" latinLnBrk="0" hangingPunct="1">
              <a:spcBef>
                <a:spcPct val="0"/>
              </a:spcBef>
              <a:buNone/>
              <a:defRPr sz="4000" b="0" kern="1200">
                <a:solidFill>
                  <a:srgbClr val="FF6F4C"/>
                </a:solidFill>
                <a:latin typeface="Lucida Sans" panose="020B0602030504020204" pitchFamily="34" charset="0"/>
                <a:ea typeface="+mj-ea"/>
                <a:cs typeface="+mj-cs"/>
              </a:defRPr>
            </a:lvl1pPr>
          </a:lstStyle>
          <a:p>
            <a:r>
              <a:rPr lang="en-US" sz="2800" dirty="0">
                <a:latin typeface="Palatino"/>
              </a:rPr>
              <a:t>Conclusion</a:t>
            </a:r>
          </a:p>
        </p:txBody>
      </p:sp>
      <p:sp>
        <p:nvSpPr>
          <p:cNvPr id="4" name="TextBox 3"/>
          <p:cNvSpPr txBox="1"/>
          <p:nvPr/>
        </p:nvSpPr>
        <p:spPr>
          <a:xfrm>
            <a:off x="709862" y="971680"/>
            <a:ext cx="10872537" cy="2585323"/>
          </a:xfrm>
          <a:prstGeom prst="rect">
            <a:avLst/>
          </a:prstGeom>
          <a:noFill/>
        </p:spPr>
        <p:txBody>
          <a:bodyPr wrap="square" rtlCol="0">
            <a:spAutoFit/>
          </a:bodyPr>
          <a:lstStyle/>
          <a:p>
            <a:pPr marL="285750" indent="-285750">
              <a:buFont typeface="Arial" panose="020B0604020202020204" pitchFamily="34" charset="0"/>
              <a:buChar char="•"/>
            </a:pPr>
            <a:endParaRPr lang="en-US" sz="24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2400" dirty="0">
                <a:latin typeface="Calibri" panose="020F0502020204030204" pitchFamily="34" charset="0"/>
                <a:cs typeface="Calibri" panose="020F0502020204030204" pitchFamily="34" charset="0"/>
              </a:rPr>
              <a:t>Payments to governments data can add an important information source to current extractives stories in Ghana</a:t>
            </a:r>
          </a:p>
          <a:p>
            <a:pPr marL="742950" lvl="1" indent="-285750">
              <a:buFont typeface="Arial" panose="020B0604020202020204" pitchFamily="34" charset="0"/>
              <a:buChar char="•"/>
            </a:pPr>
            <a:endParaRPr lang="en-US" sz="24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GB" sz="2400" dirty="0">
                <a:latin typeface="Calibri" panose="020F0502020204030204" pitchFamily="34" charset="0"/>
                <a:cs typeface="Calibri" panose="020F0502020204030204" pitchFamily="34" charset="0"/>
              </a:rPr>
              <a:t>Timeliness: Reports out much quicker than EITI</a:t>
            </a:r>
          </a:p>
          <a:p>
            <a:pPr marL="285750" indent="-285750">
              <a:buFont typeface="Arial" panose="020B0604020202020204" pitchFamily="34" charset="0"/>
              <a:buChar char="•"/>
            </a:pPr>
            <a:r>
              <a:rPr lang="en-GB" sz="2400">
                <a:latin typeface="Calibri" panose="020F0502020204030204" pitchFamily="34" charset="0"/>
                <a:cs typeface="Calibri" panose="020F0502020204030204" pitchFamily="34" charset="0"/>
              </a:rPr>
              <a:t>TO BE COMPLETED</a:t>
            </a:r>
            <a:endParaRPr lang="en-US" sz="24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endParaRPr 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483805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latin typeface="Palatino"/>
              </a:rPr>
              <a:t>Mandatory disclosure laws - Overview</a:t>
            </a:r>
          </a:p>
        </p:txBody>
      </p:sp>
      <p:graphicFrame>
        <p:nvGraphicFramePr>
          <p:cNvPr id="4" name="Diagram 3"/>
          <p:cNvGraphicFramePr/>
          <p:nvPr>
            <p:extLst>
              <p:ext uri="{D42A27DB-BD31-4B8C-83A1-F6EECF244321}">
                <p14:modId xmlns:p14="http://schemas.microsoft.com/office/powerpoint/2010/main" val="3853228345"/>
              </p:ext>
            </p:extLst>
          </p:nvPr>
        </p:nvGraphicFramePr>
        <p:xfrm>
          <a:off x="412376" y="1278031"/>
          <a:ext cx="11421328" cy="557996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Rectangle 4"/>
          <p:cNvSpPr/>
          <p:nvPr/>
        </p:nvSpPr>
        <p:spPr>
          <a:xfrm>
            <a:off x="251012" y="1313889"/>
            <a:ext cx="11743764" cy="5241656"/>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8622940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966865"/>
          </a:xfrm>
        </p:spPr>
        <p:txBody>
          <a:bodyPr>
            <a:normAutofit/>
          </a:bodyPr>
          <a:lstStyle/>
          <a:p>
            <a:r>
              <a:rPr lang="en-US" sz="3200" dirty="0">
                <a:latin typeface="Palatino"/>
              </a:rPr>
              <a:t>What is in the data?</a:t>
            </a:r>
          </a:p>
        </p:txBody>
      </p:sp>
      <p:graphicFrame>
        <p:nvGraphicFramePr>
          <p:cNvPr id="6" name="Table 5"/>
          <p:cNvGraphicFramePr>
            <a:graphicFrameLocks noGrp="1"/>
          </p:cNvGraphicFramePr>
          <p:nvPr>
            <p:extLst>
              <p:ext uri="{D42A27DB-BD31-4B8C-83A1-F6EECF244321}">
                <p14:modId xmlns:p14="http://schemas.microsoft.com/office/powerpoint/2010/main" val="1825580805"/>
              </p:ext>
            </p:extLst>
          </p:nvPr>
        </p:nvGraphicFramePr>
        <p:xfrm>
          <a:off x="405736" y="1082041"/>
          <a:ext cx="11380528" cy="4920997"/>
        </p:xfrm>
        <a:graphic>
          <a:graphicData uri="http://schemas.openxmlformats.org/drawingml/2006/table">
            <a:tbl>
              <a:tblPr firstRow="1" firstCol="1" bandRow="1">
                <a:tableStyleId>{5C22544A-7EE6-4342-B048-85BDC9FD1C3A}</a:tableStyleId>
              </a:tblPr>
              <a:tblGrid>
                <a:gridCol w="2526834">
                  <a:extLst>
                    <a:ext uri="{9D8B030D-6E8A-4147-A177-3AD203B41FA5}">
                      <a16:colId xmlns:a16="http://schemas.microsoft.com/office/drawing/2014/main" val="20000"/>
                    </a:ext>
                  </a:extLst>
                </a:gridCol>
                <a:gridCol w="4426847">
                  <a:extLst>
                    <a:ext uri="{9D8B030D-6E8A-4147-A177-3AD203B41FA5}">
                      <a16:colId xmlns:a16="http://schemas.microsoft.com/office/drawing/2014/main" val="20001"/>
                    </a:ext>
                  </a:extLst>
                </a:gridCol>
                <a:gridCol w="4426847">
                  <a:extLst>
                    <a:ext uri="{9D8B030D-6E8A-4147-A177-3AD203B41FA5}">
                      <a16:colId xmlns:a16="http://schemas.microsoft.com/office/drawing/2014/main" val="20002"/>
                    </a:ext>
                  </a:extLst>
                </a:gridCol>
              </a:tblGrid>
              <a:tr h="303324">
                <a:tc gridSpan="3">
                  <a:txBody>
                    <a:bodyPr/>
                    <a:lstStyle/>
                    <a:p>
                      <a:pPr marL="0" marR="0" algn="ctr">
                        <a:lnSpc>
                          <a:spcPct val="107000"/>
                        </a:lnSpc>
                        <a:spcBef>
                          <a:spcPts val="0"/>
                        </a:spcBef>
                        <a:spcAft>
                          <a:spcPts val="0"/>
                        </a:spcAft>
                      </a:pPr>
                      <a:r>
                        <a:rPr lang="en-GB" sz="1600" dirty="0">
                          <a:effectLst/>
                          <a:latin typeface="Palatino"/>
                          <a:cs typeface="Calibri" panose="020F0502020204030204" pitchFamily="34" charset="0"/>
                        </a:rPr>
                        <a:t>Summary of Mandatory Disclosure laws</a:t>
                      </a:r>
                      <a:endParaRPr lang="en-US" sz="1600" dirty="0">
                        <a:effectLst/>
                        <a:latin typeface="Palatino"/>
                        <a:ea typeface="Calibri" panose="020F0502020204030204" pitchFamily="34" charset="0"/>
                        <a:cs typeface="Calibri" panose="020F0502020204030204" pitchFamily="34" charset="0"/>
                      </a:endParaRPr>
                    </a:p>
                  </a:txBody>
                  <a:tcPr marL="68580" marR="68580" marT="0" marB="0"/>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606648">
                <a:tc>
                  <a:txBody>
                    <a:bodyPr/>
                    <a:lstStyle/>
                    <a:p>
                      <a:pPr marL="0" marR="0" algn="ctr">
                        <a:lnSpc>
                          <a:spcPct val="107000"/>
                        </a:lnSpc>
                        <a:spcBef>
                          <a:spcPts val="0"/>
                        </a:spcBef>
                        <a:spcAft>
                          <a:spcPts val="0"/>
                        </a:spcAft>
                      </a:pPr>
                      <a:r>
                        <a:rPr lang="en-GB" sz="1600" dirty="0">
                          <a:effectLst/>
                          <a:latin typeface="Palatino"/>
                          <a:cs typeface="Calibri" panose="020F0502020204030204" pitchFamily="34" charset="0"/>
                        </a:rPr>
                        <a:t>What companies must disclose?</a:t>
                      </a:r>
                      <a:endParaRPr lang="en-US" sz="1600" dirty="0">
                        <a:effectLst/>
                        <a:latin typeface="Palatino"/>
                        <a:ea typeface="Calibri" panose="020F0502020204030204" pitchFamily="34" charset="0"/>
                        <a:cs typeface="Calibri" panose="020F0502020204030204" pitchFamily="34" charset="0"/>
                      </a:endParaRPr>
                    </a:p>
                  </a:txBody>
                  <a:tcPr marL="68580" marR="68580" marT="0" marB="0" anchor="ctr"/>
                </a:tc>
                <a:tc gridSpan="2">
                  <a:txBody>
                    <a:bodyPr/>
                    <a:lstStyle/>
                    <a:p>
                      <a:pPr marL="0" marR="0" algn="l">
                        <a:lnSpc>
                          <a:spcPct val="107000"/>
                        </a:lnSpc>
                        <a:spcBef>
                          <a:spcPts val="0"/>
                        </a:spcBef>
                        <a:spcAft>
                          <a:spcPts val="0"/>
                        </a:spcAft>
                      </a:pPr>
                      <a:r>
                        <a:rPr lang="en-GB" sz="1600" dirty="0">
                          <a:effectLst/>
                          <a:latin typeface="Palatino"/>
                          <a:cs typeface="Calibri" panose="020F0502020204030204" pitchFamily="34" charset="0"/>
                        </a:rPr>
                        <a:t>Oil, gas or mining companies incorporated or listed on a regulated stock exchange in Canada, Norway or any EU Member State.</a:t>
                      </a:r>
                    </a:p>
                    <a:p>
                      <a:pPr marL="0" marR="0" algn="l">
                        <a:lnSpc>
                          <a:spcPct val="107000"/>
                        </a:lnSpc>
                        <a:spcBef>
                          <a:spcPts val="0"/>
                        </a:spcBef>
                        <a:spcAft>
                          <a:spcPts val="0"/>
                        </a:spcAft>
                      </a:pPr>
                      <a:endParaRPr lang="en-US" sz="1600" dirty="0">
                        <a:effectLst/>
                        <a:latin typeface="Palatino"/>
                        <a:ea typeface="Calibri" panose="020F0502020204030204" pitchFamily="34" charset="0"/>
                        <a:cs typeface="Calibri" panose="020F0502020204030204" pitchFamily="34"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1"/>
                  </a:ext>
                </a:extLst>
              </a:tr>
              <a:tr h="606648">
                <a:tc>
                  <a:txBody>
                    <a:bodyPr/>
                    <a:lstStyle/>
                    <a:p>
                      <a:pPr marL="0" marR="0" algn="ctr">
                        <a:lnSpc>
                          <a:spcPct val="107000"/>
                        </a:lnSpc>
                        <a:spcBef>
                          <a:spcPts val="0"/>
                        </a:spcBef>
                        <a:spcAft>
                          <a:spcPts val="0"/>
                        </a:spcAft>
                      </a:pPr>
                      <a:r>
                        <a:rPr lang="en-GB" sz="1600" dirty="0">
                          <a:effectLst/>
                          <a:latin typeface="Palatino"/>
                          <a:cs typeface="Calibri" panose="020F0502020204030204" pitchFamily="34" charset="0"/>
                        </a:rPr>
                        <a:t>What are they required to disclose?</a:t>
                      </a:r>
                      <a:endParaRPr lang="en-US" sz="1600" dirty="0">
                        <a:effectLst/>
                        <a:latin typeface="Palatino"/>
                        <a:ea typeface="Calibri" panose="020F0502020204030204" pitchFamily="34" charset="0"/>
                        <a:cs typeface="Calibri" panose="020F0502020204030204" pitchFamily="34" charset="0"/>
                      </a:endParaRPr>
                    </a:p>
                  </a:txBody>
                  <a:tcPr marL="68580" marR="68580" marT="0" marB="0" anchor="ctr"/>
                </a:tc>
                <a:tc gridSpan="2">
                  <a:txBody>
                    <a:bodyPr/>
                    <a:lstStyle/>
                    <a:p>
                      <a:pPr marL="0" marR="0" algn="l">
                        <a:lnSpc>
                          <a:spcPct val="107000"/>
                        </a:lnSpc>
                        <a:spcBef>
                          <a:spcPts val="0"/>
                        </a:spcBef>
                        <a:spcAft>
                          <a:spcPts val="0"/>
                        </a:spcAft>
                      </a:pPr>
                      <a:r>
                        <a:rPr lang="en-GB" sz="1600" dirty="0">
                          <a:effectLst/>
                          <a:latin typeface="Palatino"/>
                          <a:cs typeface="Calibri" panose="020F0502020204030204" pitchFamily="34" charset="0"/>
                        </a:rPr>
                        <a:t>Payments made to governments, including state owned enterprises, in relation to extractive activities. Payments should be attributed to projects where applicable.</a:t>
                      </a:r>
                    </a:p>
                    <a:p>
                      <a:pPr marL="0" marR="0" algn="l">
                        <a:lnSpc>
                          <a:spcPct val="107000"/>
                        </a:lnSpc>
                        <a:spcBef>
                          <a:spcPts val="0"/>
                        </a:spcBef>
                        <a:spcAft>
                          <a:spcPts val="0"/>
                        </a:spcAft>
                      </a:pPr>
                      <a:endParaRPr lang="en-US" sz="1600" dirty="0">
                        <a:effectLst/>
                        <a:latin typeface="Palatino"/>
                        <a:ea typeface="Calibri" panose="020F0502020204030204" pitchFamily="34" charset="0"/>
                        <a:cs typeface="Calibri" panose="020F0502020204030204" pitchFamily="34"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2"/>
                  </a:ext>
                </a:extLst>
              </a:tr>
              <a:tr h="1486613">
                <a:tc>
                  <a:txBody>
                    <a:bodyPr/>
                    <a:lstStyle/>
                    <a:p>
                      <a:pPr marL="0" marR="0" algn="ctr">
                        <a:lnSpc>
                          <a:spcPct val="107000"/>
                        </a:lnSpc>
                        <a:spcBef>
                          <a:spcPts val="0"/>
                        </a:spcBef>
                        <a:spcAft>
                          <a:spcPts val="0"/>
                        </a:spcAft>
                      </a:pPr>
                      <a:r>
                        <a:rPr lang="en-GB" sz="1600">
                          <a:effectLst/>
                          <a:latin typeface="Palatino"/>
                          <a:cs typeface="Calibri" panose="020F0502020204030204" pitchFamily="34" charset="0"/>
                        </a:rPr>
                        <a:t>What types of payments must they disclose?</a:t>
                      </a:r>
                      <a:endParaRPr lang="en-US" sz="1600">
                        <a:effectLst/>
                        <a:latin typeface="Palatino"/>
                        <a:ea typeface="Calibri" panose="020F0502020204030204" pitchFamily="34" charset="0"/>
                        <a:cs typeface="Calibri" panose="020F0502020204030204" pitchFamily="34" charset="0"/>
                      </a:endParaRPr>
                    </a:p>
                  </a:txBody>
                  <a:tcPr marL="68580" marR="68580" marT="0" marB="0" anchor="ctr"/>
                </a:tc>
                <a:tc>
                  <a:txBody>
                    <a:bodyPr/>
                    <a:lstStyle/>
                    <a:p>
                      <a:pPr marL="0" marR="0" algn="l">
                        <a:lnSpc>
                          <a:spcPct val="107000"/>
                        </a:lnSpc>
                        <a:spcBef>
                          <a:spcPts val="0"/>
                        </a:spcBef>
                        <a:spcAft>
                          <a:spcPts val="0"/>
                        </a:spcAft>
                      </a:pPr>
                      <a:r>
                        <a:rPr lang="en-GB" sz="1600" dirty="0">
                          <a:effectLst/>
                          <a:latin typeface="Palatino"/>
                          <a:cs typeface="Calibri" panose="020F0502020204030204" pitchFamily="34" charset="0"/>
                        </a:rPr>
                        <a:t>1. Production entitlements</a:t>
                      </a:r>
                      <a:br>
                        <a:rPr lang="en-GB" sz="1600" dirty="0">
                          <a:effectLst/>
                          <a:latin typeface="Palatino"/>
                          <a:cs typeface="Calibri" panose="020F0502020204030204" pitchFamily="34" charset="0"/>
                        </a:rPr>
                      </a:br>
                      <a:r>
                        <a:rPr lang="en-GB" sz="1600" dirty="0">
                          <a:effectLst/>
                          <a:latin typeface="Palatino"/>
                          <a:cs typeface="Calibri" panose="020F0502020204030204" pitchFamily="34" charset="0"/>
                        </a:rPr>
                        <a:t>2. Taxes </a:t>
                      </a:r>
                      <a:endParaRPr lang="en-US" sz="1600" dirty="0">
                        <a:effectLst/>
                        <a:latin typeface="Palatino"/>
                        <a:cs typeface="Calibri" panose="020F0502020204030204" pitchFamily="34" charset="0"/>
                      </a:endParaRPr>
                    </a:p>
                    <a:p>
                      <a:pPr marL="0" marR="0" algn="l">
                        <a:lnSpc>
                          <a:spcPct val="107000"/>
                        </a:lnSpc>
                        <a:spcBef>
                          <a:spcPts val="0"/>
                        </a:spcBef>
                        <a:spcAft>
                          <a:spcPts val="0"/>
                        </a:spcAft>
                      </a:pPr>
                      <a:r>
                        <a:rPr lang="en-GB" sz="1600" dirty="0">
                          <a:effectLst/>
                          <a:latin typeface="Palatino"/>
                          <a:cs typeface="Calibri" panose="020F0502020204030204" pitchFamily="34" charset="0"/>
                        </a:rPr>
                        <a:t>3. Royalties</a:t>
                      </a:r>
                      <a:br>
                        <a:rPr lang="en-GB" sz="1600" dirty="0">
                          <a:effectLst/>
                          <a:latin typeface="Palatino"/>
                          <a:cs typeface="Calibri" panose="020F0502020204030204" pitchFamily="34" charset="0"/>
                        </a:rPr>
                      </a:br>
                      <a:r>
                        <a:rPr lang="en-GB" sz="1600" dirty="0">
                          <a:effectLst/>
                          <a:latin typeface="Palatino"/>
                          <a:cs typeface="Calibri" panose="020F0502020204030204" pitchFamily="34" charset="0"/>
                        </a:rPr>
                        <a:t>4. Dividends</a:t>
                      </a:r>
                      <a:br>
                        <a:rPr lang="en-GB" sz="1600" dirty="0">
                          <a:effectLst/>
                          <a:latin typeface="Palatino"/>
                          <a:cs typeface="Calibri" panose="020F0502020204030204" pitchFamily="34" charset="0"/>
                        </a:rPr>
                      </a:br>
                      <a:endParaRPr lang="en-US" sz="1600" dirty="0">
                        <a:effectLst/>
                        <a:latin typeface="Palatino"/>
                        <a:ea typeface="Calibri" panose="020F0502020204030204" pitchFamily="34" charset="0"/>
                        <a:cs typeface="Calibri" panose="020F0502020204030204" pitchFamily="34" charset="0"/>
                      </a:endParaRPr>
                    </a:p>
                  </a:txBody>
                  <a:tcPr marL="68580" marR="68580" marT="0" marB="0" anchor="ctr"/>
                </a:tc>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r>
                        <a:rPr lang="en-GB" sz="1600" dirty="0">
                          <a:effectLst/>
                          <a:latin typeface="Palatino"/>
                          <a:cs typeface="Calibri" panose="020F0502020204030204" pitchFamily="34" charset="0"/>
                        </a:rPr>
                        <a:t>5. Signature, discovery and production bonuses</a:t>
                      </a:r>
                      <a:br>
                        <a:rPr lang="en-GB" sz="1600" dirty="0">
                          <a:effectLst/>
                          <a:latin typeface="Palatino"/>
                          <a:cs typeface="Calibri" panose="020F0502020204030204" pitchFamily="34" charset="0"/>
                        </a:rPr>
                      </a:br>
                      <a:r>
                        <a:rPr lang="en-GB" sz="1600" dirty="0">
                          <a:effectLst/>
                          <a:latin typeface="Palatino"/>
                          <a:cs typeface="Calibri" panose="020F0502020204030204" pitchFamily="34" charset="0"/>
                        </a:rPr>
                        <a:t>6. Licence Fees</a:t>
                      </a:r>
                      <a:br>
                        <a:rPr lang="en-GB" sz="1600" dirty="0">
                          <a:effectLst/>
                          <a:latin typeface="Palatino"/>
                          <a:cs typeface="Calibri" panose="020F0502020204030204" pitchFamily="34" charset="0"/>
                        </a:rPr>
                      </a:br>
                      <a:r>
                        <a:rPr lang="en-GB" sz="1600" dirty="0">
                          <a:effectLst/>
                          <a:latin typeface="Palatino"/>
                          <a:cs typeface="Calibri" panose="020F0502020204030204" pitchFamily="34" charset="0"/>
                        </a:rPr>
                        <a:t>7. Payments for infrastructure improvements</a:t>
                      </a:r>
                      <a:endParaRPr lang="en-US" sz="1600" dirty="0">
                        <a:effectLst/>
                        <a:latin typeface="Palatino"/>
                        <a:ea typeface="Calibri" panose="020F0502020204030204" pitchFamily="34" charset="0"/>
                        <a:cs typeface="Calibri" panose="020F0502020204030204" pitchFamily="34" charset="0"/>
                      </a:endParaRPr>
                    </a:p>
                    <a:p>
                      <a:pPr marL="0" marR="0" algn="l">
                        <a:lnSpc>
                          <a:spcPct val="107000"/>
                        </a:lnSpc>
                        <a:spcBef>
                          <a:spcPts val="0"/>
                        </a:spcBef>
                        <a:spcAft>
                          <a:spcPts val="0"/>
                        </a:spcAft>
                      </a:pPr>
                      <a:endParaRPr lang="en-US" sz="1600" dirty="0">
                        <a:effectLst/>
                        <a:latin typeface="Palatino"/>
                        <a:ea typeface="Calibri" panose="020F0502020204030204" pitchFamily="34" charset="0"/>
                        <a:cs typeface="Calibri" panose="020F0502020204030204" pitchFamily="34" charset="0"/>
                      </a:endParaRPr>
                    </a:p>
                  </a:txBody>
                  <a:tcPr marL="68580" marR="68580" marT="0" marB="0"/>
                </a:tc>
                <a:extLst>
                  <a:ext uri="{0D108BD9-81ED-4DB2-BD59-A6C34878D82A}">
                    <a16:rowId xmlns:a16="http://schemas.microsoft.com/office/drawing/2014/main" val="10003"/>
                  </a:ext>
                </a:extLst>
              </a:tr>
              <a:tr h="606648">
                <a:tc>
                  <a:txBody>
                    <a:bodyPr/>
                    <a:lstStyle/>
                    <a:p>
                      <a:pPr marL="0" marR="0" algn="ctr">
                        <a:lnSpc>
                          <a:spcPct val="107000"/>
                        </a:lnSpc>
                        <a:spcBef>
                          <a:spcPts val="0"/>
                        </a:spcBef>
                        <a:spcAft>
                          <a:spcPts val="0"/>
                        </a:spcAft>
                      </a:pPr>
                      <a:r>
                        <a:rPr lang="en-GB" sz="1600">
                          <a:effectLst/>
                          <a:latin typeface="Palatino"/>
                          <a:cs typeface="Calibri" panose="020F0502020204030204" pitchFamily="34" charset="0"/>
                        </a:rPr>
                        <a:t>What is the payment threshold?</a:t>
                      </a:r>
                      <a:endParaRPr lang="en-US" sz="1600">
                        <a:effectLst/>
                        <a:latin typeface="Palatino"/>
                        <a:ea typeface="Calibri" panose="020F0502020204030204" pitchFamily="34" charset="0"/>
                        <a:cs typeface="Calibri" panose="020F0502020204030204" pitchFamily="34" charset="0"/>
                      </a:endParaRPr>
                    </a:p>
                  </a:txBody>
                  <a:tcPr marL="68580" marR="68580" marT="0" marB="0" anchor="ctr"/>
                </a:tc>
                <a:tc gridSpan="2">
                  <a:txBody>
                    <a:bodyPr/>
                    <a:lstStyle/>
                    <a:p>
                      <a:pPr marL="0" marR="0" algn="l">
                        <a:lnSpc>
                          <a:spcPct val="107000"/>
                        </a:lnSpc>
                        <a:spcBef>
                          <a:spcPts val="0"/>
                        </a:spcBef>
                        <a:spcAft>
                          <a:spcPts val="0"/>
                        </a:spcAft>
                      </a:pPr>
                      <a:r>
                        <a:rPr lang="en-GB" sz="1600" dirty="0">
                          <a:effectLst/>
                          <a:latin typeface="Palatino"/>
                          <a:cs typeface="Calibri" panose="020F0502020204030204" pitchFamily="34" charset="0"/>
                        </a:rPr>
                        <a:t>Single, or series of, payments that amount to EUR100,000 in the EU/EEA or CAD100,000 in Canada.</a:t>
                      </a:r>
                      <a:endParaRPr lang="en-US" sz="1600" dirty="0">
                        <a:effectLst/>
                        <a:latin typeface="Palatino"/>
                        <a:cs typeface="Calibri" panose="020F0502020204030204" pitchFamily="34" charset="0"/>
                      </a:endParaRPr>
                    </a:p>
                    <a:p>
                      <a:pPr marL="0" marR="0" algn="l">
                        <a:lnSpc>
                          <a:spcPct val="107000"/>
                        </a:lnSpc>
                        <a:spcBef>
                          <a:spcPts val="0"/>
                        </a:spcBef>
                        <a:spcAft>
                          <a:spcPts val="0"/>
                        </a:spcAft>
                      </a:pPr>
                      <a:endParaRPr lang="en-GB" sz="1600" dirty="0">
                        <a:effectLst/>
                        <a:latin typeface="Palatino"/>
                        <a:cs typeface="Calibri" panose="020F0502020204030204" pitchFamily="34"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4"/>
                  </a:ext>
                </a:extLst>
              </a:tr>
              <a:tr h="675508">
                <a:tc>
                  <a:txBody>
                    <a:bodyPr/>
                    <a:lstStyle/>
                    <a:p>
                      <a:pPr marL="0" marR="0" algn="ctr">
                        <a:lnSpc>
                          <a:spcPct val="107000"/>
                        </a:lnSpc>
                        <a:spcBef>
                          <a:spcPts val="0"/>
                        </a:spcBef>
                        <a:spcAft>
                          <a:spcPts val="0"/>
                        </a:spcAft>
                      </a:pPr>
                      <a:r>
                        <a:rPr lang="en-GB" sz="1600">
                          <a:effectLst/>
                          <a:latin typeface="Palatino"/>
                          <a:cs typeface="Calibri" panose="020F0502020204030204" pitchFamily="34" charset="0"/>
                        </a:rPr>
                        <a:t>When do they have to disclose?</a:t>
                      </a:r>
                      <a:endParaRPr lang="en-US" sz="1600">
                        <a:effectLst/>
                        <a:latin typeface="Palatino"/>
                        <a:ea typeface="Calibri" panose="020F0502020204030204" pitchFamily="34" charset="0"/>
                        <a:cs typeface="Calibri" panose="020F0502020204030204" pitchFamily="34" charset="0"/>
                      </a:endParaRPr>
                    </a:p>
                  </a:txBody>
                  <a:tcPr marL="68580" marR="68580" marT="0" marB="0" anchor="ctr"/>
                </a:tc>
                <a:tc gridSpan="2">
                  <a:txBody>
                    <a:bodyPr/>
                    <a:lstStyle/>
                    <a:p>
                      <a:pPr marL="0" marR="0" algn="l">
                        <a:lnSpc>
                          <a:spcPct val="107000"/>
                        </a:lnSpc>
                        <a:spcBef>
                          <a:spcPts val="0"/>
                        </a:spcBef>
                        <a:spcAft>
                          <a:spcPts val="0"/>
                        </a:spcAft>
                      </a:pPr>
                      <a:r>
                        <a:rPr lang="en-GB" sz="1600" dirty="0">
                          <a:effectLst/>
                          <a:latin typeface="Palatino"/>
                          <a:cs typeface="Calibri" panose="020F0502020204030204" pitchFamily="34" charset="0"/>
                        </a:rPr>
                        <a:t>Companies have 150 days after the end of their financial year to file their Payments to Governments Report.</a:t>
                      </a:r>
                    </a:p>
                    <a:p>
                      <a:pPr marL="0" marR="0" algn="l">
                        <a:lnSpc>
                          <a:spcPct val="107000"/>
                        </a:lnSpc>
                        <a:spcBef>
                          <a:spcPts val="0"/>
                        </a:spcBef>
                        <a:spcAft>
                          <a:spcPts val="0"/>
                        </a:spcAft>
                      </a:pPr>
                      <a:endParaRPr lang="en-US" sz="1600" dirty="0">
                        <a:effectLst/>
                        <a:latin typeface="Palatino"/>
                        <a:ea typeface="Calibri" panose="020F0502020204030204" pitchFamily="34" charset="0"/>
                        <a:cs typeface="Calibri" panose="020F0502020204030204" pitchFamily="34"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8965469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43518"/>
            <a:ext cx="10972800" cy="1143000"/>
          </a:xfrm>
        </p:spPr>
        <p:txBody>
          <a:bodyPr>
            <a:normAutofit fontScale="90000"/>
          </a:bodyPr>
          <a:lstStyle/>
          <a:p>
            <a:pPr algn="ctr"/>
            <a:r>
              <a:rPr lang="en-GB" dirty="0">
                <a:latin typeface="Palatino"/>
                <a:cs typeface="Calibri" panose="020F0502020204030204" pitchFamily="34" charset="0"/>
              </a:rPr>
              <a:t>Uses For Payments To Governments Data Within NRGI</a:t>
            </a:r>
            <a:endParaRPr lang="en-US" dirty="0">
              <a:latin typeface="Palatino"/>
            </a:endParaRPr>
          </a:p>
        </p:txBody>
      </p:sp>
    </p:spTree>
    <p:extLst>
      <p:ext uri="{BB962C8B-B14F-4D97-AF65-F5344CB8AC3E}">
        <p14:creationId xmlns:p14="http://schemas.microsoft.com/office/powerpoint/2010/main" val="40083170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697042"/>
          </a:xfrm>
        </p:spPr>
        <p:txBody>
          <a:bodyPr>
            <a:normAutofit/>
          </a:bodyPr>
          <a:lstStyle/>
          <a:p>
            <a:r>
              <a:rPr lang="en-US" sz="2800" dirty="0">
                <a:latin typeface="Palatino"/>
              </a:rPr>
              <a:t>NRGI Priority Country Payment To Government Data: MENA</a:t>
            </a:r>
          </a:p>
        </p:txBody>
      </p:sp>
      <p:pic>
        <p:nvPicPr>
          <p:cNvPr id="20" name="Picture 19">
            <a:extLst>
              <a:ext uri="{FF2B5EF4-FFF2-40B4-BE49-F238E27FC236}">
                <a16:creationId xmlns:a16="http://schemas.microsoft.com/office/drawing/2014/main" id="{94A4A1F3-40A8-5A43-89E7-2BC44F64B8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2482" y="971680"/>
            <a:ext cx="4849870" cy="2728052"/>
          </a:xfrm>
          <a:prstGeom prst="rect">
            <a:avLst/>
          </a:prstGeom>
        </p:spPr>
      </p:pic>
      <p:pic>
        <p:nvPicPr>
          <p:cNvPr id="34" name="Picture 33">
            <a:extLst>
              <a:ext uri="{FF2B5EF4-FFF2-40B4-BE49-F238E27FC236}">
                <a16:creationId xmlns:a16="http://schemas.microsoft.com/office/drawing/2014/main" id="{41451DC0-0598-D14A-9FB1-A046037FD72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46469" y="971680"/>
            <a:ext cx="4849870" cy="2728052"/>
          </a:xfrm>
          <a:prstGeom prst="rect">
            <a:avLst/>
          </a:prstGeom>
        </p:spPr>
      </p:pic>
      <p:pic>
        <p:nvPicPr>
          <p:cNvPr id="36" name="Picture 35">
            <a:extLst>
              <a:ext uri="{FF2B5EF4-FFF2-40B4-BE49-F238E27FC236}">
                <a16:creationId xmlns:a16="http://schemas.microsoft.com/office/drawing/2014/main" id="{E092EE52-6FFC-4E4E-99AD-E828496EC65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46469" y="3699732"/>
            <a:ext cx="4629531" cy="2604111"/>
          </a:xfrm>
          <a:prstGeom prst="rect">
            <a:avLst/>
          </a:prstGeom>
        </p:spPr>
      </p:pic>
      <p:pic>
        <p:nvPicPr>
          <p:cNvPr id="38" name="Picture 37">
            <a:extLst>
              <a:ext uri="{FF2B5EF4-FFF2-40B4-BE49-F238E27FC236}">
                <a16:creationId xmlns:a16="http://schemas.microsoft.com/office/drawing/2014/main" id="{CDAFC357-22B7-954B-A7FD-5578F10D918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9600" y="3708403"/>
            <a:ext cx="4598699" cy="2586768"/>
          </a:xfrm>
          <a:prstGeom prst="rect">
            <a:avLst/>
          </a:prstGeom>
        </p:spPr>
      </p:pic>
    </p:spTree>
    <p:extLst>
      <p:ext uri="{BB962C8B-B14F-4D97-AF65-F5344CB8AC3E}">
        <p14:creationId xmlns:p14="http://schemas.microsoft.com/office/powerpoint/2010/main" val="18801012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697042"/>
          </a:xfrm>
        </p:spPr>
        <p:txBody>
          <a:bodyPr>
            <a:normAutofit fontScale="90000"/>
          </a:bodyPr>
          <a:lstStyle/>
          <a:p>
            <a:r>
              <a:rPr lang="en-US" sz="2800" dirty="0">
                <a:latin typeface="Palatino"/>
              </a:rPr>
              <a:t>NRGI Priority Country Payment To Government Data: Anglophone Africa</a:t>
            </a:r>
          </a:p>
        </p:txBody>
      </p:sp>
    </p:spTree>
    <p:extLst>
      <p:ext uri="{BB962C8B-B14F-4D97-AF65-F5344CB8AC3E}">
        <p14:creationId xmlns:p14="http://schemas.microsoft.com/office/powerpoint/2010/main" val="34815156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697042"/>
          </a:xfrm>
        </p:spPr>
        <p:txBody>
          <a:bodyPr>
            <a:normAutofit fontScale="90000"/>
          </a:bodyPr>
          <a:lstStyle/>
          <a:p>
            <a:r>
              <a:rPr lang="en-US" sz="2800" dirty="0">
                <a:latin typeface="Palatino"/>
              </a:rPr>
              <a:t>NRGI Priority Country Payment To Government Data: Francophone Africa</a:t>
            </a:r>
          </a:p>
        </p:txBody>
      </p:sp>
    </p:spTree>
    <p:extLst>
      <p:ext uri="{BB962C8B-B14F-4D97-AF65-F5344CB8AC3E}">
        <p14:creationId xmlns:p14="http://schemas.microsoft.com/office/powerpoint/2010/main" val="24480506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697042"/>
          </a:xfrm>
        </p:spPr>
        <p:txBody>
          <a:bodyPr>
            <a:normAutofit fontScale="90000"/>
          </a:bodyPr>
          <a:lstStyle/>
          <a:p>
            <a:r>
              <a:rPr lang="en-US" sz="2800" dirty="0">
                <a:latin typeface="Palatino"/>
              </a:rPr>
              <a:t>NRGI Priority Country Payment To Government Data: Latin America</a:t>
            </a:r>
          </a:p>
        </p:txBody>
      </p:sp>
    </p:spTree>
    <p:extLst>
      <p:ext uri="{BB962C8B-B14F-4D97-AF65-F5344CB8AC3E}">
        <p14:creationId xmlns:p14="http://schemas.microsoft.com/office/powerpoint/2010/main" val="151044874"/>
      </p:ext>
    </p:extLst>
  </p:cSld>
  <p:clrMapOvr>
    <a:masterClrMapping/>
  </p:clrMapOvr>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Apex">
      <a:majorFont>
        <a:latin typeface="Lucida Sans"/>
        <a:ea typeface=""/>
        <a:cs typeface=""/>
        <a:font script="Grek" typeface="Arial"/>
        <a:font script="Cyrl" typeface="Arial"/>
        <a:font script="Jpan" typeface="HG丸ｺﾞｼｯｸM-PRO"/>
        <a:font script="Hang" typeface="휴먼옛체"/>
        <a:font script="Hans" typeface="黑体"/>
        <a:font script="Hant" typeface="微軟正黑體"/>
        <a:font script="Arab" typeface="Tahoma"/>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Book Antiqua"/>
        <a:ea typeface=""/>
        <a:cs typeface=""/>
        <a:font script="Grek" typeface="Times New Roman"/>
        <a:font script="Cyrl" typeface="Times New Roman"/>
        <a:font script="Jpan" typeface="HG明朝B"/>
        <a:font script="Hang" typeface="돋움"/>
        <a:font script="Hans" typeface="宋体"/>
        <a:font script="Hant" typeface="新細明體"/>
        <a:font script="Arab" typeface="Times New Roman"/>
        <a:font script="Hebr" typeface="David"/>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33567</TotalTime>
  <Words>1640</Words>
  <Application>Microsoft Macintosh PowerPoint</Application>
  <PresentationFormat>Widescreen</PresentationFormat>
  <Paragraphs>240</Paragraphs>
  <Slides>22</Slides>
  <Notes>20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22</vt:i4>
      </vt:variant>
    </vt:vector>
  </HeadingPairs>
  <TitlesOfParts>
    <vt:vector size="29" baseType="lpstr">
      <vt:lpstr>Arial</vt:lpstr>
      <vt:lpstr>Book Antiqua</vt:lpstr>
      <vt:lpstr>Calibri</vt:lpstr>
      <vt:lpstr>Lucida Grande</vt:lpstr>
      <vt:lpstr>Lucida Sans</vt:lpstr>
      <vt:lpstr>Palatino</vt:lpstr>
      <vt:lpstr>1_Office Theme</vt:lpstr>
      <vt:lpstr>PowerPoint Presentation</vt:lpstr>
      <vt:lpstr>PowerPoint Presentation</vt:lpstr>
      <vt:lpstr>Mandatory disclosure laws - Overview</vt:lpstr>
      <vt:lpstr>What is in the data?</vt:lpstr>
      <vt:lpstr>Uses For Payments To Governments Data Within NRGI</vt:lpstr>
      <vt:lpstr>NRGI Priority Country Payment To Government Data: MENA</vt:lpstr>
      <vt:lpstr>NRGI Priority Country Payment To Government Data: Anglophone Africa</vt:lpstr>
      <vt:lpstr>NRGI Priority Country Payment To Government Data: Francophone Africa</vt:lpstr>
      <vt:lpstr>NRGI Priority Country Payment To Government Data: Latin America</vt:lpstr>
      <vt:lpstr>PowerPoint Presentation</vt:lpstr>
      <vt:lpstr>Capacity Development</vt:lpstr>
      <vt:lpstr>Fiscal Regime analysis/  Revenue Management</vt:lpstr>
      <vt:lpstr>Project-level reporting</vt:lpstr>
      <vt:lpstr>State owned Enterprise</vt:lpstr>
      <vt:lpstr>Company engagement</vt:lpstr>
      <vt:lpstr>How can NRGI staff use this data: Resourceprojects.org tool</vt:lpstr>
      <vt:lpstr>PowerPoint Presentation</vt:lpstr>
      <vt:lpstr>All the data in one place</vt:lpstr>
      <vt:lpstr>Use filters to identify data of interest</vt:lpstr>
      <vt:lpstr>PowerPoint Presentation</vt:lpstr>
      <vt:lpstr>PowerPoint Presentation</vt:lpstr>
      <vt:lpstr>PowerPoint Presentation</vt:lpstr>
    </vt:vector>
  </TitlesOfParts>
  <Company>Microsoft</Company>
  <LinksUpToDate>false</LinksUpToDate>
  <SharedDoc>false</SharedDoc>
  <HyperlinksChanged>false</HyperlinksChanged>
  <AppVersion>16.0015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2017 RGI – Results workshop</dc:title>
  <dc:creator>Amir Shafaie</dc:creator>
  <cp:lastModifiedBy>Hari Subhash</cp:lastModifiedBy>
  <cp:revision>597</cp:revision>
  <dcterms:created xsi:type="dcterms:W3CDTF">2017-06-12T22:21:58Z</dcterms:created>
  <dcterms:modified xsi:type="dcterms:W3CDTF">2018-07-17T23:54:38Z</dcterms:modified>
</cp:coreProperties>
</file>